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929" r:id="rId2"/>
    <p:sldId id="930" r:id="rId3"/>
    <p:sldId id="931" r:id="rId4"/>
    <p:sldId id="932" r:id="rId5"/>
    <p:sldId id="933" r:id="rId6"/>
    <p:sldId id="934" r:id="rId7"/>
    <p:sldId id="935" r:id="rId8"/>
    <p:sldId id="936" r:id="rId9"/>
    <p:sldId id="937" r:id="rId10"/>
    <p:sldId id="938" r:id="rId11"/>
    <p:sldId id="939" r:id="rId12"/>
    <p:sldId id="940" r:id="rId13"/>
    <p:sldId id="941" r:id="rId14"/>
    <p:sldId id="942" r:id="rId15"/>
    <p:sldId id="943" r:id="rId16"/>
    <p:sldId id="945" r:id="rId17"/>
    <p:sldId id="946" r:id="rId18"/>
    <p:sldId id="944" r:id="rId19"/>
    <p:sldId id="947" r:id="rId20"/>
    <p:sldId id="948" r:id="rId21"/>
    <p:sldId id="950" r:id="rId22"/>
    <p:sldId id="949" r:id="rId23"/>
    <p:sldId id="952" r:id="rId24"/>
    <p:sldId id="953" r:id="rId25"/>
    <p:sldId id="954" r:id="rId26"/>
    <p:sldId id="955" r:id="rId27"/>
    <p:sldId id="956" r:id="rId28"/>
    <p:sldId id="957" r:id="rId29"/>
    <p:sldId id="958" r:id="rId30"/>
    <p:sldId id="95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oguo Xie" initials="" lastIdx="1" clrIdx="0"/>
  <p:cmAuthor id="1" name="Guo Xiang Zhang" initials="GX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B9FF"/>
    <a:srgbClr val="CF54D3"/>
    <a:srgbClr val="20FFFF"/>
    <a:srgbClr val="FBE5D6"/>
    <a:srgbClr val="C0FDF7"/>
    <a:srgbClr val="66FFFF"/>
    <a:srgbClr val="F6FDC3"/>
    <a:srgbClr val="19BD04"/>
    <a:srgbClr val="1AD1D1"/>
    <a:srgbClr val="21FF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94414" autoAdjust="0"/>
  </p:normalViewPr>
  <p:slideViewPr>
    <p:cSldViewPr snapToGrid="0">
      <p:cViewPr varScale="1">
        <p:scale>
          <a:sx n="70" d="100"/>
          <a:sy n="70" d="100"/>
        </p:scale>
        <p:origin x="67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2019/8/16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19879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6C451-E700-5D48-8882-DCC6276494CF}" type="datetimeFigureOut">
              <a:rPr kumimoji="1" lang="zh-CN" altLang="en-US" smtClean="0"/>
              <a:t>2019/8/16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05039-6962-D646-9A2B-17047581DB25}" type="slidenum">
              <a:rPr kumimoji="1" lang="zh-CN" altLang="en-US" smtClean="0"/>
              <a:t>‹#›</a:t>
            </a:fld>
            <a:endParaRPr kumimoji="1" lang="zh-CN" altLang="en-US"/>
          </a:p>
        </p:txBody>
      </p:sp>
    </p:spTree>
    <p:extLst>
      <p:ext uri="{BB962C8B-B14F-4D97-AF65-F5344CB8AC3E}">
        <p14:creationId xmlns:p14="http://schemas.microsoft.com/office/powerpoint/2010/main" val="2089883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a:t>
            </a:fld>
            <a:endParaRPr kumimoji="1" lang="zh-CN" altLang="en-US"/>
          </a:p>
        </p:txBody>
      </p:sp>
    </p:spTree>
    <p:extLst>
      <p:ext uri="{BB962C8B-B14F-4D97-AF65-F5344CB8AC3E}">
        <p14:creationId xmlns:p14="http://schemas.microsoft.com/office/powerpoint/2010/main" val="1262086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28</a:t>
            </a:fld>
            <a:endParaRPr kumimoji="1" lang="zh-CN" altLang="en-US"/>
          </a:p>
        </p:txBody>
      </p:sp>
    </p:spTree>
    <p:extLst>
      <p:ext uri="{BB962C8B-B14F-4D97-AF65-F5344CB8AC3E}">
        <p14:creationId xmlns:p14="http://schemas.microsoft.com/office/powerpoint/2010/main" val="2372818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29</a:t>
            </a:fld>
            <a:endParaRPr kumimoji="1" lang="zh-CN" altLang="en-US"/>
          </a:p>
        </p:txBody>
      </p:sp>
    </p:spTree>
    <p:extLst>
      <p:ext uri="{BB962C8B-B14F-4D97-AF65-F5344CB8AC3E}">
        <p14:creationId xmlns:p14="http://schemas.microsoft.com/office/powerpoint/2010/main" val="142378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t>30</a:t>
            </a:fld>
            <a:endParaRPr kumimoji="1" lang="zh-CN" altLang="en-US"/>
          </a:p>
        </p:txBody>
      </p:sp>
    </p:spTree>
    <p:extLst>
      <p:ext uri="{BB962C8B-B14F-4D97-AF65-F5344CB8AC3E}">
        <p14:creationId xmlns:p14="http://schemas.microsoft.com/office/powerpoint/2010/main" val="16606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a:t>
            </a:fld>
            <a:endParaRPr kumimoji="1" lang="zh-CN" altLang="en-US"/>
          </a:p>
        </p:txBody>
      </p:sp>
    </p:spTree>
    <p:extLst>
      <p:ext uri="{BB962C8B-B14F-4D97-AF65-F5344CB8AC3E}">
        <p14:creationId xmlns:p14="http://schemas.microsoft.com/office/powerpoint/2010/main" val="1728482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10</a:t>
            </a:fld>
            <a:endParaRPr kumimoji="1" lang="zh-CN" altLang="en-US"/>
          </a:p>
        </p:txBody>
      </p:sp>
    </p:spTree>
    <p:extLst>
      <p:ext uri="{BB962C8B-B14F-4D97-AF65-F5344CB8AC3E}">
        <p14:creationId xmlns:p14="http://schemas.microsoft.com/office/powerpoint/2010/main" val="1986078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11</a:t>
            </a:fld>
            <a:endParaRPr kumimoji="1" lang="zh-CN" altLang="en-US"/>
          </a:p>
        </p:txBody>
      </p:sp>
    </p:spTree>
    <p:extLst>
      <p:ext uri="{BB962C8B-B14F-4D97-AF65-F5344CB8AC3E}">
        <p14:creationId xmlns:p14="http://schemas.microsoft.com/office/powerpoint/2010/main" val="3621896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12</a:t>
            </a:fld>
            <a:endParaRPr kumimoji="1" lang="zh-CN" altLang="en-US"/>
          </a:p>
        </p:txBody>
      </p:sp>
    </p:spTree>
    <p:extLst>
      <p:ext uri="{BB962C8B-B14F-4D97-AF65-F5344CB8AC3E}">
        <p14:creationId xmlns:p14="http://schemas.microsoft.com/office/powerpoint/2010/main" val="876001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24</a:t>
            </a:fld>
            <a:endParaRPr kumimoji="1" lang="zh-CN" altLang="en-US"/>
          </a:p>
        </p:txBody>
      </p:sp>
    </p:spTree>
    <p:extLst>
      <p:ext uri="{BB962C8B-B14F-4D97-AF65-F5344CB8AC3E}">
        <p14:creationId xmlns:p14="http://schemas.microsoft.com/office/powerpoint/2010/main" val="4008733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25</a:t>
            </a:fld>
            <a:endParaRPr kumimoji="1" lang="zh-CN" altLang="en-US"/>
          </a:p>
        </p:txBody>
      </p:sp>
    </p:spTree>
    <p:extLst>
      <p:ext uri="{BB962C8B-B14F-4D97-AF65-F5344CB8AC3E}">
        <p14:creationId xmlns:p14="http://schemas.microsoft.com/office/powerpoint/2010/main" val="3296652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26</a:t>
            </a:fld>
            <a:endParaRPr kumimoji="1" lang="zh-CN" altLang="en-US"/>
          </a:p>
        </p:txBody>
      </p:sp>
    </p:spTree>
    <p:extLst>
      <p:ext uri="{BB962C8B-B14F-4D97-AF65-F5344CB8AC3E}">
        <p14:creationId xmlns:p14="http://schemas.microsoft.com/office/powerpoint/2010/main" val="1368325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27</a:t>
            </a:fld>
            <a:endParaRPr kumimoji="1" lang="zh-CN" altLang="en-US"/>
          </a:p>
        </p:txBody>
      </p:sp>
    </p:spTree>
    <p:extLst>
      <p:ext uri="{BB962C8B-B14F-4D97-AF65-F5344CB8AC3E}">
        <p14:creationId xmlns:p14="http://schemas.microsoft.com/office/powerpoint/2010/main" val="1359147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4773261" y="5877247"/>
            <a:ext cx="2768600" cy="292461"/>
          </a:xfrm>
          <a:prstGeom prst="rect">
            <a:avLst/>
          </a:prstGeom>
        </p:spPr>
      </p:pic>
      <p:cxnSp>
        <p:nvCxnSpPr>
          <p:cNvPr id="12" name="直线连接符 8">
            <a:extLst>
              <a:ext uri="{FF2B5EF4-FFF2-40B4-BE49-F238E27FC236}">
                <a16:creationId xmlns="" xmlns:a16="http://schemas.microsoft.com/office/drawing/2014/main" id="{CBC6505F-F845-2D49-8CD2-0EDCD6760F67}"/>
              </a:ext>
            </a:extLst>
          </p:cNvPr>
          <p:cNvCxnSpPr/>
          <p:nvPr userDrawn="1"/>
        </p:nvCxnSpPr>
        <p:spPr>
          <a:xfrm>
            <a:off x="6157561" y="1318753"/>
            <a:ext cx="0" cy="990494"/>
          </a:xfrm>
          <a:prstGeom prst="line">
            <a:avLst/>
          </a:prstGeom>
          <a:ln>
            <a:solidFill>
              <a:srgbClr val="6082A9"/>
            </a:solidFill>
          </a:ln>
        </p:spPr>
        <p:style>
          <a:lnRef idx="1">
            <a:schemeClr val="accent1"/>
          </a:lnRef>
          <a:fillRef idx="0">
            <a:schemeClr val="accent1"/>
          </a:fillRef>
          <a:effectRef idx="0">
            <a:schemeClr val="accent1"/>
          </a:effectRef>
          <a:fontRef idx="minor">
            <a:schemeClr val="tx1"/>
          </a:fontRef>
        </p:style>
      </p:cxnSp>
      <p:sp>
        <p:nvSpPr>
          <p:cNvPr id="13" name="圆角矩形 12"/>
          <p:cNvSpPr/>
          <p:nvPr userDrawn="1"/>
        </p:nvSpPr>
        <p:spPr>
          <a:xfrm>
            <a:off x="4357692" y="4568847"/>
            <a:ext cx="3599738" cy="663073"/>
          </a:xfrm>
          <a:prstGeom prst="round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中国科学院大学</a:t>
            </a:r>
            <a:endParaRPr lang="en-US" altLang="zh-CN" sz="2000" dirty="0" smtClean="0">
              <a:solidFill>
                <a:schemeClr val="tx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4732" y="1267265"/>
            <a:ext cx="1157129" cy="1157129"/>
          </a:xfrm>
          <a:prstGeom prst="rect">
            <a:avLst/>
          </a:prstGeom>
        </p:spPr>
      </p:pic>
      <p:pic>
        <p:nvPicPr>
          <p:cNvPr id="15" name="图片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1151" y="1318753"/>
            <a:ext cx="2146410" cy="105415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579515" y="1102047"/>
            <a:ext cx="2768600" cy="292461"/>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8585200" y="6035636"/>
            <a:ext cx="2768600" cy="292461"/>
          </a:xfrm>
          <a:prstGeom prst="rect">
            <a:avLst/>
          </a:prstGeom>
        </p:spPr>
      </p:pic>
      <p:sp>
        <p:nvSpPr>
          <p:cNvPr id="10" name="矩形 9">
            <a:extLst>
              <a:ext uri="{FF2B5EF4-FFF2-40B4-BE49-F238E27FC236}">
                <a16:creationId xmlns="" xmlns:a16="http://schemas.microsoft.com/office/drawing/2014/main" id="{260FECDB-090B-9B4D-BB82-F00DB117C43F}"/>
              </a:ext>
            </a:extLst>
          </p:cNvPr>
          <p:cNvSpPr/>
          <p:nvPr userDrawn="1"/>
        </p:nvSpPr>
        <p:spPr>
          <a:xfrm>
            <a:off x="755544" y="374787"/>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 xmlns:a16="http://schemas.microsoft.com/office/drawing/2014/main" id="{41C0850D-FB41-9448-921F-F374578333D2}"/>
              </a:ext>
            </a:extLst>
          </p:cNvPr>
          <p:cNvSpPr/>
          <p:nvPr userDrawn="1"/>
        </p:nvSpPr>
        <p:spPr>
          <a:xfrm>
            <a:off x="946690" y="563348"/>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 xmlns:a16="http://schemas.microsoft.com/office/drawing/2014/main" id="{AC499913-55DD-9B45-8796-E86AC45DA457}"/>
              </a:ext>
            </a:extLst>
          </p:cNvPr>
          <p:cNvSpPr/>
          <p:nvPr userDrawn="1"/>
        </p:nvSpPr>
        <p:spPr>
          <a:xfrm>
            <a:off x="958962" y="561036"/>
            <a:ext cx="233118" cy="250285"/>
          </a:xfrm>
          <a:prstGeom prst="rect">
            <a:avLst/>
          </a:prstGeom>
          <a:solidFill>
            <a:srgbClr val="608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rgbClr val="78C6FF"/>
                </a:solidFill>
              </a:ln>
            </a:endParaRPr>
          </a:p>
        </p:txBody>
      </p:sp>
      <p:pic>
        <p:nvPicPr>
          <p:cNvPr id="16" name="图片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9500" y="0"/>
            <a:ext cx="2146410" cy="105415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71450" y="342900"/>
            <a:ext cx="10973276" cy="571500"/>
          </a:xfrm>
          <a:effectLst>
            <a:outerShdw blurRad="50800" dist="38100" dir="5400000" algn="ctr" rotWithShape="0">
              <a:srgbClr val="000000">
                <a:alpha val="30000"/>
              </a:srgbClr>
            </a:outerShdw>
          </a:effectLst>
        </p:spPr>
        <p:txBody>
          <a:bodyPr>
            <a:normAutofit/>
          </a:bodyPr>
          <a:lstStyle>
            <a:lvl1pPr>
              <a:defRPr sz="3200" b="1" i="0" baseline="0">
                <a:solidFill>
                  <a:srgbClr val="C00000"/>
                </a:solidFill>
                <a:latin typeface="Arial Unicode MS" panose="020B060402020202020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342900"/>
            <a:ext cx="171450" cy="571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8/16/2019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8/16/2019</a:t>
            </a:fld>
            <a:endParaRPr lang="en-US" dirty="0"/>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8/16/2019</a:t>
            </a:fld>
            <a:endParaRPr lang="en-US" dirty="0"/>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8/16/2019</a:t>
            </a:fld>
            <a:endParaRPr 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8/16/2019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8/16/2019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8/16/2019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7FAA2-0FD1-4CA9-9E3C-4FCDD1695EF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paddlepaddle.org.cn/hub" TargetMode="Externa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PaddlePaddle/parl"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PaddlePaddle/AutoDL/tree/master/AutoDL%20Design" TargetMode="External"/><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2.png"/><Relationship Id="rId2" Type="http://schemas.openxmlformats.org/officeDocument/2006/relationships/hyperlink" Target="http://visualdl.paddlepaddle.org/" TargetMode="Externa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addlePaddle/X2Paddle/tree/master/tensorflow2fluid/doc" TargetMode="External"/><Relationship Id="rId2" Type="http://schemas.openxmlformats.org/officeDocument/2006/relationships/hyperlink" Target="https://github.com/PaddlePaddle/X2Paddle/tree/master/caffe2fluid/doc" TargetMode="Externa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hyperlink" Target="http://ai.baidu.com/easydl/" TargetMode="External"/><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12.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hyperlink" Target="https://aistudio.baidu.com/" TargetMode="External"/><Relationship Id="rId2" Type="http://schemas.openxmlformats.org/officeDocument/2006/relationships/hyperlink" Target="http://ai.baidu.com/easydl/" TargetMode="Externa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hyperlink" Target="https://www.paddlepaddle.org.cn/case" TargetMode="External"/><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image" Target="../media/image55.emf"/></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ithub.com/fchollet/keras?spm=5176.blog30794.yqblogcon1.13.h9wpxY" TargetMode="External"/><Relationship Id="rId7" Type="http://schemas.openxmlformats.org/officeDocument/2006/relationships/image" Target="../media/image6.png"/><Relationship Id="rId2" Type="http://schemas.openxmlformats.org/officeDocument/2006/relationships/hyperlink" Target="https://github.com/PaddlePaddle/Paddle" TargetMode="External"/><Relationship Id="rId1" Type="http://schemas.openxmlformats.org/officeDocument/2006/relationships/slideLayout" Target="../slideLayouts/slideLayout13.xml"/><Relationship Id="rId6" Type="http://schemas.openxmlformats.org/officeDocument/2006/relationships/hyperlink" Target="https://github.com/pytorch/" TargetMode="External"/><Relationship Id="rId5" Type="http://schemas.openxmlformats.org/officeDocument/2006/relationships/hyperlink" Target="https://github.com/tensorflow/tensorflow?spm=5176.blog30794.yqblogcon1.8.h9wpxY" TargetMode="External"/><Relationship Id="rId4" Type="http://schemas.openxmlformats.org/officeDocument/2006/relationships/image" Target="../media/image5.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3011751"/>
            <a:ext cx="12192000" cy="830997"/>
          </a:xfrm>
          <a:prstGeom prst="rect">
            <a:avLst/>
          </a:prstGeom>
          <a:noFill/>
        </p:spPr>
        <p:txBody>
          <a:bodyPr wrap="square" rtlCol="0">
            <a:spAutoFit/>
          </a:bodyPr>
          <a:lstStyle/>
          <a:p>
            <a:pPr algn="ctr"/>
            <a:r>
              <a:rPr kumimoji="1" lang="zh-CN" altLang="en-US" sz="4800" dirty="0">
                <a:latin typeface="黑体" panose="02010609060101010101" pitchFamily="49" charset="-122"/>
                <a:ea typeface="黑体" panose="02010609060101010101" pitchFamily="49" charset="-122"/>
                <a:cs typeface="黑体-简" panose="02000000000000000000" charset="-122"/>
              </a:rPr>
              <a:t>飞</a:t>
            </a:r>
            <a:r>
              <a:rPr kumimoji="1" lang="zh-CN" altLang="en-US" sz="4800" dirty="0" smtClean="0">
                <a:latin typeface="黑体" panose="02010609060101010101" pitchFamily="49" charset="-122"/>
                <a:ea typeface="黑体" panose="02010609060101010101" pitchFamily="49" charset="-122"/>
                <a:cs typeface="黑体-简" panose="02000000000000000000" charset="-122"/>
              </a:rPr>
              <a:t>桨（</a:t>
            </a:r>
            <a:r>
              <a:rPr kumimoji="1" lang="en-US" altLang="zh-CN" sz="4800" dirty="0" smtClean="0">
                <a:latin typeface="黑体" panose="02010609060101010101" pitchFamily="49" charset="-122"/>
                <a:ea typeface="黑体" panose="02010609060101010101" pitchFamily="49" charset="-122"/>
                <a:cs typeface="黑体-简" panose="02000000000000000000" charset="-122"/>
              </a:rPr>
              <a:t>PaddlePaddle</a:t>
            </a:r>
            <a:r>
              <a:rPr kumimoji="1" lang="zh-CN" altLang="en-US" sz="4800" dirty="0" smtClean="0">
                <a:latin typeface="黑体" panose="02010609060101010101" pitchFamily="49" charset="-122"/>
                <a:ea typeface="黑体" panose="02010609060101010101" pitchFamily="49" charset="-122"/>
                <a:cs typeface="黑体-简" panose="02000000000000000000" charset="-122"/>
              </a:rPr>
              <a:t>）平台概述</a:t>
            </a:r>
            <a:endParaRPr kumimoji="1" lang="en-US" altLang="zh-CN" sz="4800" dirty="0" smtClean="0">
              <a:latin typeface="黑体" panose="02010609060101010101" pitchFamily="49" charset="-122"/>
              <a:ea typeface="黑体" panose="02010609060101010101" pitchFamily="49" charset="-122"/>
              <a:cs typeface="黑体-简" panose="02000000000000000000" charset="-122"/>
            </a:endParaRPr>
          </a:p>
        </p:txBody>
      </p:sp>
    </p:spTree>
    <p:extLst>
      <p:ext uri="{BB962C8B-B14F-4D97-AF65-F5344CB8AC3E}">
        <p14:creationId xmlns:p14="http://schemas.microsoft.com/office/powerpoint/2010/main" val="87582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9761220"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飞桨核心</a:t>
            </a:r>
            <a:r>
              <a:rPr kumimoji="1" lang="zh-CN" altLang="en-US" sz="3600" b="1" dirty="0">
                <a:latin typeface="微软雅黑" panose="020B0503020204020204" pitchFamily="34" charset="-122"/>
                <a:ea typeface="微软雅黑" panose="020B0503020204020204" pitchFamily="34" charset="-122"/>
              </a:rPr>
              <a:t>框架</a:t>
            </a:r>
            <a:r>
              <a:rPr kumimoji="1" lang="en-US" altLang="zh-CN" sz="3600" b="1" dirty="0">
                <a:latin typeface="微软雅黑" panose="020B0503020204020204" pitchFamily="34" charset="-122"/>
                <a:ea typeface="微软雅黑" panose="020B0503020204020204" pitchFamily="34" charset="-122"/>
              </a:rPr>
              <a:t>-</a:t>
            </a:r>
            <a:r>
              <a:rPr kumimoji="1" lang="zh-CN" altLang="en-US" sz="3600" b="1" dirty="0">
                <a:latin typeface="微软雅黑" panose="020B0503020204020204" pitchFamily="34" charset="-122"/>
                <a:ea typeface="微软雅黑" panose="020B0503020204020204" pitchFamily="34" charset="-122"/>
              </a:rPr>
              <a:t>开发</a:t>
            </a:r>
          </a:p>
        </p:txBody>
      </p:sp>
      <p:sp>
        <p:nvSpPr>
          <p:cNvPr id="5" name="矩形 4"/>
          <p:cNvSpPr/>
          <p:nvPr/>
        </p:nvSpPr>
        <p:spPr>
          <a:xfrm>
            <a:off x="482599" y="1187837"/>
            <a:ext cx="11493501" cy="1015663"/>
          </a:xfrm>
          <a:prstGeom prst="rect">
            <a:avLst/>
          </a:prstGeom>
        </p:spPr>
        <p:txBody>
          <a:bodyPr wrap="square">
            <a:spAutoFit/>
          </a:bodyPr>
          <a:lstStyle/>
          <a:p>
            <a:pPr lvl="0">
              <a:lnSpc>
                <a:spcPct val="150000"/>
              </a:lnSpc>
            </a:pP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飞桨提供</a:t>
            </a:r>
            <a:r>
              <a:rPr lang="en-US" altLang="zh-CN" sz="2000" b="1" dirty="0">
                <a:solidFill>
                  <a:srgbClr val="FF0000"/>
                </a:solidFill>
                <a:latin typeface="微软雅黑" panose="020B0503020204020204" pitchFamily="34" charset="-122"/>
                <a:ea typeface="微软雅黑" panose="020B0503020204020204" pitchFamily="34" charset="-122"/>
              </a:rPr>
              <a:t>70+</a:t>
            </a:r>
            <a:r>
              <a:rPr lang="zh-CN" altLang="en-US" sz="2000" b="1" dirty="0">
                <a:solidFill>
                  <a:srgbClr val="FF0000"/>
                </a:solidFill>
                <a:latin typeface="微软雅黑" panose="020B0503020204020204" pitchFamily="34" charset="-122"/>
                <a:ea typeface="微软雅黑" panose="020B0503020204020204" pitchFamily="34" charset="-122"/>
              </a:rPr>
              <a:t>官方模型</a:t>
            </a:r>
            <a:r>
              <a:rPr lang="zh-CN" altLang="en-US" sz="2000" dirty="0">
                <a:latin typeface="微软雅黑" panose="020B0503020204020204" pitchFamily="34" charset="-122"/>
                <a:ea typeface="微软雅黑" panose="020B0503020204020204" pitchFamily="34" charset="-122"/>
              </a:rPr>
              <a:t>，全部经过</a:t>
            </a:r>
            <a:r>
              <a:rPr lang="zh-CN" altLang="en-US" sz="2000" dirty="0">
                <a:solidFill>
                  <a:srgbClr val="00B0F0"/>
                </a:solidFill>
                <a:latin typeface="微软雅黑" panose="020B0503020204020204" pitchFamily="34" charset="-122"/>
                <a:ea typeface="微软雅黑" panose="020B0503020204020204" pitchFamily="34" charset="-122"/>
              </a:rPr>
              <a:t>真实应用场景</a:t>
            </a:r>
            <a:r>
              <a:rPr lang="zh-CN" altLang="en-US" sz="2000" dirty="0">
                <a:latin typeface="微软雅黑" panose="020B0503020204020204" pitchFamily="34" charset="-122"/>
                <a:ea typeface="微软雅黑" panose="020B0503020204020204" pitchFamily="34" charset="-122"/>
              </a:rPr>
              <a:t>的有效验证。基于</a:t>
            </a:r>
            <a:r>
              <a:rPr lang="zh-CN" altLang="en-US" sz="2000" dirty="0">
                <a:solidFill>
                  <a:srgbClr val="00B0F0"/>
                </a:solidFill>
                <a:latin typeface="微软雅黑" panose="020B0503020204020204" pitchFamily="34" charset="-122"/>
                <a:ea typeface="微软雅黑" panose="020B0503020204020204" pitchFamily="34" charset="-122"/>
              </a:rPr>
              <a:t>百度多年中文业务实践</a:t>
            </a:r>
            <a:r>
              <a:rPr lang="zh-CN" altLang="en-US" sz="2000" dirty="0">
                <a:latin typeface="微软雅黑" panose="020B0503020204020204" pitchFamily="34" charset="-122"/>
                <a:ea typeface="微软雅黑" panose="020B0503020204020204" pitchFamily="34" charset="-122"/>
              </a:rPr>
              <a:t>，提供更懂中文的</a:t>
            </a:r>
            <a:r>
              <a:rPr lang="en-US" altLang="zh-CN" sz="2000" dirty="0">
                <a:latin typeface="微软雅黑" panose="020B0503020204020204" pitchFamily="34" charset="-122"/>
                <a:ea typeface="微软雅黑" panose="020B0503020204020204" pitchFamily="34" charset="-122"/>
              </a:rPr>
              <a:t>NLP</a:t>
            </a:r>
            <a:r>
              <a:rPr lang="zh-CN" altLang="en-US" sz="2000" dirty="0">
                <a:latin typeface="微软雅黑" panose="020B0503020204020204" pitchFamily="34" charset="-122"/>
                <a:ea typeface="微软雅黑" panose="020B0503020204020204" pitchFamily="34" charset="-122"/>
              </a:rPr>
              <a:t>模型；同时开源多个</a:t>
            </a:r>
            <a:r>
              <a:rPr lang="zh-CN" altLang="en-US" sz="2000" dirty="0">
                <a:solidFill>
                  <a:srgbClr val="00B0F0"/>
                </a:solidFill>
                <a:latin typeface="微软雅黑" panose="020B0503020204020204" pitchFamily="34" charset="-122"/>
                <a:ea typeface="微软雅黑" panose="020B0503020204020204" pitchFamily="34" charset="-122"/>
              </a:rPr>
              <a:t>百度独有的优势业务模型</a:t>
            </a:r>
            <a:r>
              <a:rPr lang="zh-CN" altLang="en-US" sz="2000" dirty="0">
                <a:latin typeface="微软雅黑" panose="020B0503020204020204" pitchFamily="34" charset="-122"/>
                <a:ea typeface="微软雅黑" panose="020B0503020204020204" pitchFamily="34" charset="-122"/>
              </a:rPr>
              <a:t>以及</a:t>
            </a:r>
            <a:r>
              <a:rPr lang="zh-CN" altLang="en-US" sz="2000" dirty="0">
                <a:solidFill>
                  <a:srgbClr val="CF54D3"/>
                </a:solidFill>
                <a:latin typeface="微软雅黑" panose="020B0503020204020204" pitchFamily="34" charset="-122"/>
                <a:ea typeface="微软雅黑" panose="020B0503020204020204" pitchFamily="34" charset="-122"/>
              </a:rPr>
              <a:t>国际竞赛冠军算法</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stretch>
            <a:fillRect/>
          </a:stretch>
        </p:blipFill>
        <p:spPr>
          <a:xfrm>
            <a:off x="800099" y="2076890"/>
            <a:ext cx="10858500" cy="2533650"/>
          </a:xfrm>
          <a:prstGeom prst="rect">
            <a:avLst/>
          </a:prstGeom>
        </p:spPr>
      </p:pic>
      <p:pic>
        <p:nvPicPr>
          <p:cNvPr id="6" name="图片 5"/>
          <p:cNvPicPr>
            <a:picLocks noChangeAspect="1"/>
          </p:cNvPicPr>
          <p:nvPr/>
        </p:nvPicPr>
        <p:blipFill>
          <a:blip r:embed="rId4"/>
          <a:stretch>
            <a:fillRect/>
          </a:stretch>
        </p:blipFill>
        <p:spPr>
          <a:xfrm>
            <a:off x="1699479" y="4610540"/>
            <a:ext cx="8956462" cy="2247460"/>
          </a:xfrm>
          <a:prstGeom prst="rect">
            <a:avLst/>
          </a:prstGeom>
        </p:spPr>
      </p:pic>
    </p:spTree>
    <p:extLst>
      <p:ext uri="{BB962C8B-B14F-4D97-AF65-F5344CB8AC3E}">
        <p14:creationId xmlns:p14="http://schemas.microsoft.com/office/powerpoint/2010/main" val="31513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9761220"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飞桨核心</a:t>
            </a:r>
            <a:r>
              <a:rPr kumimoji="1" lang="zh-CN" altLang="en-US" sz="3600" b="1" dirty="0">
                <a:latin typeface="微软雅黑" panose="020B0503020204020204" pitchFamily="34" charset="-122"/>
                <a:ea typeface="微软雅黑" panose="020B0503020204020204" pitchFamily="34" charset="-122"/>
              </a:rPr>
              <a:t>框架</a:t>
            </a:r>
            <a:r>
              <a:rPr kumimoji="1" lang="en-US" altLang="zh-CN" sz="3600" b="1" dirty="0">
                <a:latin typeface="微软雅黑" panose="020B0503020204020204" pitchFamily="34" charset="-122"/>
                <a:ea typeface="微软雅黑" panose="020B0503020204020204" pitchFamily="34" charset="-122"/>
              </a:rPr>
              <a:t>-</a:t>
            </a:r>
            <a:r>
              <a:rPr kumimoji="1" lang="zh-CN" altLang="en-US" sz="3600" b="1" dirty="0">
                <a:latin typeface="微软雅黑" panose="020B0503020204020204" pitchFamily="34" charset="-122"/>
                <a:ea typeface="微软雅黑" panose="020B0503020204020204" pitchFamily="34" charset="-122"/>
              </a:rPr>
              <a:t>开发</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801" y="1392203"/>
            <a:ext cx="461108" cy="461108"/>
          </a:xfrm>
          <a:prstGeom prst="rect">
            <a:avLst/>
          </a:prstGeom>
        </p:spPr>
      </p:pic>
      <p:sp>
        <p:nvSpPr>
          <p:cNvPr id="15" name="TextBox 14"/>
          <p:cNvSpPr txBox="1"/>
          <p:nvPr/>
        </p:nvSpPr>
        <p:spPr>
          <a:xfrm>
            <a:off x="1049908" y="1334434"/>
            <a:ext cx="5569256" cy="546753"/>
          </a:xfrm>
          <a:prstGeom prst="rect">
            <a:avLst/>
          </a:prstGeom>
          <a:noFill/>
        </p:spPr>
        <p:txBody>
          <a:bodyPr wrap="square" rtlCol="0">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飞桨视觉模型</a:t>
            </a:r>
            <a:r>
              <a:rPr lang="zh-CN" altLang="en-US" sz="2600" b="1" dirty="0" smtClean="0">
                <a:solidFill>
                  <a:schemeClr val="accent2">
                    <a:lumMod val="75000"/>
                  </a:schemeClr>
                </a:solidFill>
                <a:latin typeface="微软雅黑" panose="020B0503020204020204" pitchFamily="34" charset="-122"/>
                <a:ea typeface="微软雅黑" panose="020B0503020204020204" pitchFamily="34" charset="-122"/>
              </a:rPr>
              <a:t>库</a:t>
            </a:r>
            <a:r>
              <a:rPr lang="en-US" altLang="zh-CN" sz="2600" b="1" dirty="0" err="1" smtClean="0">
                <a:solidFill>
                  <a:schemeClr val="accent2">
                    <a:lumMod val="75000"/>
                  </a:schemeClr>
                </a:solidFill>
                <a:latin typeface="微软雅黑" panose="020B0503020204020204" pitchFamily="34" charset="-122"/>
                <a:ea typeface="微软雅黑" panose="020B0503020204020204" pitchFamily="34" charset="-122"/>
              </a:rPr>
              <a:t>PaddleCV</a:t>
            </a:r>
            <a:endParaRPr lang="en-US" altLang="zh-CN" sz="2600" b="1" dirty="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588802" y="1853311"/>
            <a:ext cx="11059248" cy="1477328"/>
          </a:xfrm>
          <a:prstGeom prst="rect">
            <a:avLst/>
          </a:prstGeom>
        </p:spPr>
        <p:txBody>
          <a:bodyPr wrap="square">
            <a:spAutoFit/>
          </a:bodyPr>
          <a:lstStyle/>
          <a:p>
            <a:pPr lvl="0">
              <a:lnSpc>
                <a:spcPct val="150000"/>
              </a:lnSpc>
            </a:pPr>
            <a:r>
              <a:rPr lang="zh-CN" altLang="en-US" sz="2000" dirty="0" smtClean="0">
                <a:latin typeface="微软雅黑" panose="020B0503020204020204" pitchFamily="34" charset="-122"/>
                <a:ea typeface="微软雅黑" panose="020B0503020204020204" pitchFamily="34" charset="-122"/>
              </a:rPr>
              <a:t>       飞</a:t>
            </a:r>
            <a:r>
              <a:rPr lang="zh-CN" altLang="en-US" sz="2000" dirty="0">
                <a:latin typeface="微软雅黑" panose="020B0503020204020204" pitchFamily="34" charset="-122"/>
                <a:ea typeface="微软雅黑" panose="020B0503020204020204" pitchFamily="34" charset="-122"/>
              </a:rPr>
              <a:t>桨打造的业界效果</a:t>
            </a:r>
            <a:r>
              <a:rPr lang="zh-CN" altLang="en-US" sz="2000" b="1" dirty="0">
                <a:solidFill>
                  <a:srgbClr val="FF0000"/>
                </a:solidFill>
                <a:latin typeface="微软雅黑" panose="020B0503020204020204" pitchFamily="34" charset="-122"/>
                <a:ea typeface="微软雅黑" panose="020B0503020204020204" pitchFamily="34" charset="-122"/>
              </a:rPr>
              <a:t>最好的</a:t>
            </a:r>
            <a:r>
              <a:rPr lang="en-US" altLang="zh-CN" sz="2000" b="1" dirty="0">
                <a:solidFill>
                  <a:srgbClr val="FF0000"/>
                </a:solidFill>
                <a:latin typeface="微软雅黑" panose="020B0503020204020204" pitchFamily="34" charset="-122"/>
                <a:ea typeface="微软雅黑" panose="020B0503020204020204" pitchFamily="34" charset="-122"/>
              </a:rPr>
              <a:t>CV</a:t>
            </a:r>
            <a:r>
              <a:rPr lang="zh-CN" altLang="en-US" sz="2000" b="1" dirty="0">
                <a:solidFill>
                  <a:srgbClr val="FF0000"/>
                </a:solidFill>
                <a:latin typeface="微软雅黑" panose="020B0503020204020204" pitchFamily="34" charset="-122"/>
                <a:ea typeface="微软雅黑" panose="020B0503020204020204" pitchFamily="34" charset="-122"/>
              </a:rPr>
              <a:t>开源工具集</a:t>
            </a:r>
            <a:r>
              <a:rPr lang="zh-CN" altLang="en-US" sz="2000" dirty="0">
                <a:latin typeface="微软雅黑" panose="020B0503020204020204" pitchFamily="34" charset="-122"/>
                <a:ea typeface="微软雅黑" panose="020B0503020204020204" pitchFamily="34" charset="-122"/>
              </a:rPr>
              <a:t>，并开源多个</a:t>
            </a:r>
            <a:r>
              <a:rPr lang="zh-CN" altLang="en-US" sz="2000" dirty="0">
                <a:solidFill>
                  <a:srgbClr val="00B0F0"/>
                </a:solidFill>
                <a:latin typeface="微软雅黑" panose="020B0503020204020204" pitchFamily="34" charset="-122"/>
                <a:ea typeface="微软雅黑" panose="020B0503020204020204" pitchFamily="34" charset="-122"/>
              </a:rPr>
              <a:t>百度自研、</a:t>
            </a:r>
            <a:r>
              <a:rPr lang="zh-CN" altLang="en-US" sz="2000" dirty="0">
                <a:solidFill>
                  <a:srgbClr val="CF54D3"/>
                </a:solidFill>
                <a:latin typeface="微软雅黑" panose="020B0503020204020204" pitchFamily="34" charset="-122"/>
                <a:ea typeface="微软雅黑" panose="020B0503020204020204" pitchFamily="34" charset="-122"/>
              </a:rPr>
              <a:t>国际赛事夺冠方案</a:t>
            </a:r>
            <a:r>
              <a:rPr lang="zh-CN" altLang="en-US" sz="2000" dirty="0">
                <a:latin typeface="微软雅黑" panose="020B0503020204020204" pitchFamily="34" charset="-122"/>
                <a:ea typeface="微软雅黑" panose="020B0503020204020204" pitchFamily="34" charset="-122"/>
              </a:rPr>
              <a:t>模型。物体检测统一框架、图像分类库、图像生成库、视频识别库多个基础任务库中，</a:t>
            </a:r>
            <a:r>
              <a:rPr lang="zh-CN" altLang="en-US" sz="2000" dirty="0">
                <a:solidFill>
                  <a:srgbClr val="00B0F0"/>
                </a:solidFill>
                <a:latin typeface="微软雅黑" panose="020B0503020204020204" pitchFamily="34" charset="-122"/>
                <a:ea typeface="微软雅黑" panose="020B0503020204020204" pitchFamily="34" charset="-122"/>
              </a:rPr>
              <a:t>既具备高精度模型、也具备高速推理模型</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4"/>
          <a:stretch>
            <a:fillRect/>
          </a:stretch>
        </p:blipFill>
        <p:spPr>
          <a:xfrm>
            <a:off x="753120" y="3280511"/>
            <a:ext cx="5333601" cy="3515076"/>
          </a:xfrm>
          <a:prstGeom prst="rect">
            <a:avLst/>
          </a:prstGeom>
        </p:spPr>
      </p:pic>
      <p:pic>
        <p:nvPicPr>
          <p:cNvPr id="12" name="图片 11"/>
          <p:cNvPicPr>
            <a:picLocks noChangeAspect="1"/>
          </p:cNvPicPr>
          <p:nvPr/>
        </p:nvPicPr>
        <p:blipFill>
          <a:blip r:embed="rId5"/>
          <a:stretch>
            <a:fillRect/>
          </a:stretch>
        </p:blipFill>
        <p:spPr>
          <a:xfrm>
            <a:off x="6251038" y="2808331"/>
            <a:ext cx="4675339" cy="3937128"/>
          </a:xfrm>
          <a:prstGeom prst="rect">
            <a:avLst/>
          </a:prstGeom>
        </p:spPr>
      </p:pic>
    </p:spTree>
    <p:extLst>
      <p:ext uri="{BB962C8B-B14F-4D97-AF65-F5344CB8AC3E}">
        <p14:creationId xmlns:p14="http://schemas.microsoft.com/office/powerpoint/2010/main" val="2711115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9761220"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飞桨核心</a:t>
            </a:r>
            <a:r>
              <a:rPr kumimoji="1" lang="zh-CN" altLang="en-US" sz="3600" b="1" dirty="0">
                <a:latin typeface="微软雅黑" panose="020B0503020204020204" pitchFamily="34" charset="-122"/>
                <a:ea typeface="微软雅黑" panose="020B0503020204020204" pitchFamily="34" charset="-122"/>
              </a:rPr>
              <a:t>框架</a:t>
            </a:r>
            <a:r>
              <a:rPr kumimoji="1" lang="en-US" altLang="zh-CN" sz="3600" b="1" dirty="0">
                <a:latin typeface="微软雅黑" panose="020B0503020204020204" pitchFamily="34" charset="-122"/>
                <a:ea typeface="微软雅黑" panose="020B0503020204020204" pitchFamily="34" charset="-122"/>
              </a:rPr>
              <a:t>-</a:t>
            </a:r>
            <a:r>
              <a:rPr kumimoji="1" lang="zh-CN" altLang="en-US" sz="3600" b="1" dirty="0">
                <a:latin typeface="微软雅黑" panose="020B0503020204020204" pitchFamily="34" charset="-122"/>
                <a:ea typeface="微软雅黑" panose="020B0503020204020204" pitchFamily="34" charset="-122"/>
              </a:rPr>
              <a:t>开发</a:t>
            </a:r>
          </a:p>
        </p:txBody>
      </p:sp>
      <p:sp>
        <p:nvSpPr>
          <p:cNvPr id="9" name="矩形 8"/>
          <p:cNvSpPr/>
          <p:nvPr/>
        </p:nvSpPr>
        <p:spPr>
          <a:xfrm>
            <a:off x="588802" y="1853311"/>
            <a:ext cx="11059248" cy="1477328"/>
          </a:xfrm>
          <a:prstGeom prst="rect">
            <a:avLst/>
          </a:prstGeom>
        </p:spPr>
        <p:txBody>
          <a:bodyPr wrap="square">
            <a:spAutoFit/>
          </a:bodyPr>
          <a:lstStyle/>
          <a:p>
            <a:pPr lvl="0">
              <a:lnSpc>
                <a:spcPct val="150000"/>
              </a:lnSpc>
            </a:pPr>
            <a:r>
              <a:rPr lang="zh-CN" altLang="en-US" sz="2000" dirty="0" smtClean="0">
                <a:latin typeface="微软雅黑" panose="020B0503020204020204" pitchFamily="34" charset="-122"/>
                <a:ea typeface="微软雅黑" panose="020B0503020204020204" pitchFamily="34" charset="-122"/>
              </a:rPr>
              <a:t>       飞</a:t>
            </a:r>
            <a:r>
              <a:rPr lang="zh-CN" altLang="en-US" sz="2000" dirty="0">
                <a:latin typeface="微软雅黑" panose="020B0503020204020204" pitchFamily="34" charset="-122"/>
                <a:ea typeface="微软雅黑" panose="020B0503020204020204" pitchFamily="34" charset="-122"/>
              </a:rPr>
              <a:t>桨打造的</a:t>
            </a:r>
            <a:r>
              <a:rPr lang="zh-CN" altLang="en-US" sz="2000" b="1" dirty="0">
                <a:solidFill>
                  <a:srgbClr val="FF0000"/>
                </a:solidFill>
                <a:latin typeface="微软雅黑" panose="020B0503020204020204" pitchFamily="34" charset="-122"/>
                <a:ea typeface="微软雅黑" panose="020B0503020204020204" pitchFamily="34" charset="-122"/>
              </a:rPr>
              <a:t>工业级中文</a:t>
            </a:r>
            <a:r>
              <a:rPr lang="en-US" altLang="zh-CN" sz="2000" b="1" dirty="0">
                <a:solidFill>
                  <a:srgbClr val="FF0000"/>
                </a:solidFill>
                <a:latin typeface="微软雅黑" panose="020B0503020204020204" pitchFamily="34" charset="-122"/>
                <a:ea typeface="微软雅黑" panose="020B0503020204020204" pitchFamily="34" charset="-122"/>
              </a:rPr>
              <a:t>NLP</a:t>
            </a:r>
            <a:r>
              <a:rPr lang="zh-CN" altLang="en-US" sz="2000" b="1" dirty="0">
                <a:solidFill>
                  <a:srgbClr val="FF0000"/>
                </a:solidFill>
                <a:latin typeface="微软雅黑" panose="020B0503020204020204" pitchFamily="34" charset="-122"/>
                <a:ea typeface="微软雅黑" panose="020B0503020204020204" pitchFamily="34" charset="-122"/>
              </a:rPr>
              <a:t>开源工具集</a:t>
            </a:r>
            <a:r>
              <a:rPr lang="zh-CN" altLang="en-US" sz="2000" dirty="0">
                <a:latin typeface="微软雅黑" panose="020B0503020204020204" pitchFamily="34" charset="-122"/>
                <a:ea typeface="微软雅黑" panose="020B0503020204020204" pitchFamily="34" charset="-122"/>
              </a:rPr>
              <a:t>，拥有当前</a:t>
            </a:r>
            <a:r>
              <a:rPr lang="zh-CN" altLang="en-US" sz="2000" dirty="0">
                <a:solidFill>
                  <a:srgbClr val="17B9FF"/>
                </a:solidFill>
                <a:latin typeface="微软雅黑" panose="020B0503020204020204" pitchFamily="34" charset="-122"/>
                <a:ea typeface="微软雅黑" panose="020B0503020204020204" pitchFamily="34" charset="-122"/>
              </a:rPr>
              <a:t>业内效果最好的中</a:t>
            </a:r>
            <a:r>
              <a:rPr lang="zh-CN" altLang="en-US" sz="2000" dirty="0" smtClean="0">
                <a:solidFill>
                  <a:srgbClr val="17B9FF"/>
                </a:solidFill>
                <a:latin typeface="微软雅黑" panose="020B0503020204020204" pitchFamily="34" charset="-122"/>
                <a:ea typeface="微软雅黑" panose="020B0503020204020204" pitchFamily="34" charset="-122"/>
              </a:rPr>
              <a:t>语义表示</a:t>
            </a:r>
            <a:r>
              <a:rPr lang="zh-CN" altLang="en-US" sz="2000" dirty="0">
                <a:solidFill>
                  <a:srgbClr val="17B9FF"/>
                </a:solidFill>
                <a:latin typeface="微软雅黑" panose="020B0503020204020204" pitchFamily="34" charset="-122"/>
                <a:ea typeface="微软雅黑" panose="020B0503020204020204" pitchFamily="34" charset="-122"/>
              </a:rPr>
              <a:t>模型</a:t>
            </a:r>
            <a:r>
              <a:rPr lang="zh-CN" altLang="en-US" sz="2000" dirty="0">
                <a:latin typeface="微软雅黑" panose="020B0503020204020204" pitchFamily="34" charset="-122"/>
                <a:ea typeface="微软雅黑" panose="020B0503020204020204" pitchFamily="34" charset="-122"/>
              </a:rPr>
              <a:t>和基于百亿级大数据训练的预训练模型，并将自然语言处理领域的</a:t>
            </a:r>
            <a:r>
              <a:rPr lang="zh-CN" altLang="en-US" sz="2000" dirty="0">
                <a:solidFill>
                  <a:srgbClr val="17B9FF"/>
                </a:solidFill>
                <a:latin typeface="微软雅黑" panose="020B0503020204020204" pitchFamily="34" charset="-122"/>
                <a:ea typeface="微软雅黑" panose="020B0503020204020204" pitchFamily="34" charset="-122"/>
              </a:rPr>
              <a:t>多种模型用一套共享骨架代码实现</a:t>
            </a:r>
            <a:r>
              <a:rPr lang="zh-CN" altLang="en-US" sz="2000" dirty="0">
                <a:latin typeface="微软雅黑" panose="020B0503020204020204" pitchFamily="34" charset="-122"/>
                <a:ea typeface="微软雅黑" panose="020B0503020204020204" pitchFamily="34" charset="-122"/>
              </a:rPr>
              <a:t>，可大大</a:t>
            </a:r>
            <a:r>
              <a:rPr lang="zh-CN" altLang="en-US" sz="2000" dirty="0">
                <a:solidFill>
                  <a:srgbClr val="17B9FF"/>
                </a:solidFill>
                <a:latin typeface="微软雅黑" panose="020B0503020204020204" pitchFamily="34" charset="-122"/>
                <a:ea typeface="微软雅黑" panose="020B0503020204020204" pitchFamily="34" charset="-122"/>
              </a:rPr>
              <a:t>减少用户在开发过程中的重复</a:t>
            </a:r>
            <a:r>
              <a:rPr lang="zh-CN" altLang="en-US" sz="2000" dirty="0" smtClean="0">
                <a:solidFill>
                  <a:srgbClr val="17B9FF"/>
                </a:solidFill>
                <a:latin typeface="微软雅黑" panose="020B0503020204020204" pitchFamily="34" charset="-122"/>
                <a:ea typeface="微软雅黑" panose="020B0503020204020204" pitchFamily="34" charset="-122"/>
              </a:rPr>
              <a:t>工作</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676" y="1373235"/>
            <a:ext cx="461108" cy="461108"/>
          </a:xfrm>
          <a:prstGeom prst="rect">
            <a:avLst/>
          </a:prstGeom>
        </p:spPr>
      </p:pic>
      <p:sp>
        <p:nvSpPr>
          <p:cNvPr id="13" name="TextBox 14"/>
          <p:cNvSpPr txBox="1"/>
          <p:nvPr/>
        </p:nvSpPr>
        <p:spPr>
          <a:xfrm>
            <a:off x="899784" y="1315466"/>
            <a:ext cx="7513540" cy="592470"/>
          </a:xfrm>
          <a:prstGeom prst="rect">
            <a:avLst/>
          </a:prstGeom>
          <a:noFill/>
        </p:spPr>
        <p:txBody>
          <a:bodyPr wrap="square" rtlCol="0">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飞桨自然语言处理</a:t>
            </a:r>
            <a:r>
              <a:rPr lang="zh-CN" altLang="en-US" sz="2600" b="1" dirty="0" smtClean="0">
                <a:solidFill>
                  <a:schemeClr val="accent2">
                    <a:lumMod val="75000"/>
                  </a:schemeClr>
                </a:solidFill>
                <a:latin typeface="微软雅黑" panose="020B0503020204020204" pitchFamily="34" charset="-122"/>
                <a:ea typeface="微软雅黑" panose="020B0503020204020204" pitchFamily="34" charset="-122"/>
              </a:rPr>
              <a:t>模型库</a:t>
            </a:r>
            <a:r>
              <a:rPr lang="en-US" altLang="zh-CN" sz="2600" b="1" dirty="0" err="1" smtClean="0">
                <a:solidFill>
                  <a:schemeClr val="accent2">
                    <a:lumMod val="75000"/>
                  </a:schemeClr>
                </a:solidFill>
                <a:latin typeface="微软雅黑" panose="020B0503020204020204" pitchFamily="34" charset="-122"/>
                <a:ea typeface="微软雅黑" panose="020B0503020204020204" pitchFamily="34" charset="-122"/>
              </a:rPr>
              <a:t>PaddleNLP</a:t>
            </a:r>
            <a:endParaRPr lang="en-US" altLang="zh-CN" sz="2400" b="1" dirty="0" smtClean="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791285" y="3267075"/>
            <a:ext cx="4686300" cy="3590925"/>
          </a:xfrm>
          <a:prstGeom prst="rect">
            <a:avLst/>
          </a:prstGeom>
        </p:spPr>
      </p:pic>
      <p:pic>
        <p:nvPicPr>
          <p:cNvPr id="3" name="图片 2"/>
          <p:cNvPicPr>
            <a:picLocks noChangeAspect="1"/>
          </p:cNvPicPr>
          <p:nvPr/>
        </p:nvPicPr>
        <p:blipFill>
          <a:blip r:embed="rId5"/>
          <a:stretch>
            <a:fillRect/>
          </a:stretch>
        </p:blipFill>
        <p:spPr>
          <a:xfrm>
            <a:off x="5629391" y="3768652"/>
            <a:ext cx="6431597" cy="1659767"/>
          </a:xfrm>
          <a:prstGeom prst="rect">
            <a:avLst/>
          </a:prstGeom>
        </p:spPr>
      </p:pic>
      <p:sp>
        <p:nvSpPr>
          <p:cNvPr id="18" name="矩形 17"/>
          <p:cNvSpPr/>
          <p:nvPr/>
        </p:nvSpPr>
        <p:spPr>
          <a:xfrm>
            <a:off x="7448450" y="3175833"/>
            <a:ext cx="2914073" cy="458908"/>
          </a:xfrm>
          <a:prstGeom prst="rect">
            <a:avLst/>
          </a:prstGeom>
        </p:spPr>
        <p:txBody>
          <a:bodyPr wrap="square">
            <a:spAutoFit/>
          </a:bodyPr>
          <a:lstStyle/>
          <a:p>
            <a:pPr algn="ctr">
              <a:lnSpc>
                <a:spcPct val="150000"/>
              </a:lnSpc>
            </a:pPr>
            <a:r>
              <a:rPr lang="zh-CN" altLang="en-US" b="1" dirty="0">
                <a:solidFill>
                  <a:srgbClr val="CF54D3"/>
                </a:solidFill>
                <a:latin typeface="微软雅黑" panose="020B0503020204020204" pitchFamily="34" charset="-122"/>
                <a:ea typeface="微软雅黑" panose="020B0503020204020204" pitchFamily="34" charset="-122"/>
                <a:sym typeface="Wingdings" panose="05000000000000000000"/>
              </a:rPr>
              <a:t>语义表示模型</a:t>
            </a:r>
            <a:r>
              <a:rPr lang="en-US" altLang="zh-CN" b="1" dirty="0" smtClean="0">
                <a:solidFill>
                  <a:srgbClr val="CF54D3"/>
                </a:solidFill>
                <a:latin typeface="微软雅黑" panose="020B0503020204020204" pitchFamily="34" charset="-122"/>
                <a:ea typeface="微软雅黑" panose="020B0503020204020204" pitchFamily="34" charset="-122"/>
                <a:sym typeface="Wingdings" panose="05000000000000000000"/>
              </a:rPr>
              <a:t>ERNIE</a:t>
            </a:r>
          </a:p>
        </p:txBody>
      </p:sp>
      <p:sp>
        <p:nvSpPr>
          <p:cNvPr id="19" name="矩形 18"/>
          <p:cNvSpPr/>
          <p:nvPr/>
        </p:nvSpPr>
        <p:spPr>
          <a:xfrm>
            <a:off x="5629391" y="5542726"/>
            <a:ext cx="6431597" cy="738664"/>
          </a:xfrm>
          <a:prstGeom prst="rect">
            <a:avLst/>
          </a:prstGeom>
        </p:spPr>
        <p:txBody>
          <a:bodyPr wrap="square">
            <a:spAutoFit/>
          </a:bodyPr>
          <a:lstStyle/>
          <a:p>
            <a:pPr>
              <a:lnSpc>
                <a:spcPct val="150000"/>
              </a:lnSpc>
            </a:pPr>
            <a:r>
              <a:rPr lang="en-US" altLang="zh-CN" sz="1400" dirty="0" smtClean="0">
                <a:solidFill>
                  <a:schemeClr val="accent5">
                    <a:lumMod val="75000"/>
                  </a:schemeClr>
                </a:solidFill>
                <a:latin typeface="微软雅黑" panose="020B0503020204020204" pitchFamily="34" charset="-122"/>
                <a:ea typeface="微软雅黑" panose="020B0503020204020204" pitchFamily="34" charset="-122"/>
              </a:rPr>
              <a:t>Sun </a:t>
            </a:r>
            <a:r>
              <a:rPr lang="en-US" altLang="zh-CN" sz="1400" dirty="0">
                <a:solidFill>
                  <a:schemeClr val="accent5">
                    <a:lumMod val="75000"/>
                  </a:schemeClr>
                </a:solidFill>
                <a:latin typeface="微软雅黑" panose="020B0503020204020204" pitchFamily="34" charset="-122"/>
                <a:ea typeface="微软雅黑" panose="020B0503020204020204" pitchFamily="34" charset="-122"/>
              </a:rPr>
              <a:t>Y , Wang S , Li Y , et al. ERNIE: Enhanced Representation through Knowledge Integration[J]. 2019.</a:t>
            </a:r>
            <a:endParaRPr lang="en-US" altLang="zh-CN" sz="1400" b="1" i="1" dirty="0" smtClean="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a:endParaRPr>
          </a:p>
        </p:txBody>
      </p:sp>
    </p:spTree>
    <p:extLst>
      <p:ext uri="{BB962C8B-B14F-4D97-AF65-F5344CB8AC3E}">
        <p14:creationId xmlns:p14="http://schemas.microsoft.com/office/powerpoint/2010/main" val="11044236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9761220"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核心框架</a:t>
            </a:r>
            <a:r>
              <a:rPr kumimoji="1" lang="en-US" altLang="zh-CN" sz="3600" b="1" dirty="0" smtClean="0">
                <a:latin typeface="微软雅黑" panose="020B0503020204020204" pitchFamily="34" charset="-122"/>
                <a:ea typeface="微软雅黑" panose="020B0503020204020204" pitchFamily="34" charset="-122"/>
              </a:rPr>
              <a:t>-</a:t>
            </a:r>
            <a:r>
              <a:rPr kumimoji="1" lang="zh-CN" altLang="en-US" sz="3600" b="1" dirty="0" smtClean="0">
                <a:latin typeface="微软雅黑" panose="020B0503020204020204" pitchFamily="34" charset="-122"/>
                <a:ea typeface="微软雅黑" panose="020B0503020204020204" pitchFamily="34" charset="-122"/>
              </a:rPr>
              <a:t>训练</a:t>
            </a:r>
            <a:endParaRPr kumimoji="1"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998196" y="1900666"/>
            <a:ext cx="6042508" cy="1938992"/>
          </a:xfrm>
          <a:prstGeom prst="rect">
            <a:avLst/>
          </a:prstGeom>
        </p:spPr>
        <p:txBody>
          <a:bodyPr wrap="square">
            <a:spAutoFit/>
          </a:bodyPr>
          <a:lstStyle/>
          <a:p>
            <a:pPr>
              <a:lnSpc>
                <a:spcPct val="150000"/>
              </a:lnSpc>
            </a:pPr>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a:t>
            </a:r>
            <a:r>
              <a:rPr lang="en-US" altLang="zh-CN" sz="2000" dirty="0" smtClean="0">
                <a:solidFill>
                  <a:srgbClr val="CC0099"/>
                </a:solidFill>
                <a:latin typeface="微软雅黑" panose="020B0503020204020204" pitchFamily="34" charset="-122"/>
                <a:ea typeface="微软雅黑" panose="020B0503020204020204" pitchFamily="34" charset="-122"/>
                <a:sym typeface="Wingdings" panose="05000000000000000000"/>
              </a:rPr>
              <a:t>  </a:t>
            </a:r>
            <a:r>
              <a:rPr lang="zh-CN" altLang="en-US" sz="2000" dirty="0" smtClean="0">
                <a:latin typeface="微软雅黑" panose="020B0503020204020204" pitchFamily="34" charset="-122"/>
                <a:ea typeface="微软雅黑" panose="020B0503020204020204" pitchFamily="34" charset="-122"/>
              </a:rPr>
              <a:t>首先</a:t>
            </a:r>
            <a:r>
              <a:rPr lang="zh-CN" altLang="en-US" sz="2000" dirty="0">
                <a:latin typeface="微软雅黑" panose="020B0503020204020204" pitchFamily="34" charset="-122"/>
                <a:ea typeface="微软雅黑" panose="020B0503020204020204" pitchFamily="34" charset="-122"/>
              </a:rPr>
              <a:t>多机多卡的全面高效支持，提升了速度</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C0099"/>
                </a:solidFill>
                <a:latin typeface="微软雅黑" panose="020B0503020204020204" pitchFamily="34" charset="-122"/>
                <a:ea typeface="微软雅黑" panose="020B0503020204020204" pitchFamily="34" charset="-122"/>
                <a:sym typeface="Wingdings" panose="05000000000000000000"/>
              </a:rPr>
              <a:t></a:t>
            </a:r>
            <a:r>
              <a:rPr lang="en-US" altLang="zh-CN" sz="2000" dirty="0" smtClean="0">
                <a:solidFill>
                  <a:srgbClr val="CC0099"/>
                </a:solidFill>
                <a:latin typeface="微软雅黑" panose="020B0503020204020204" pitchFamily="34" charset="-122"/>
                <a:ea typeface="微软雅黑" panose="020B0503020204020204" pitchFamily="34" charset="-122"/>
                <a:sym typeface="Wingdings" panose="05000000000000000000"/>
              </a:rPr>
              <a:t>  </a:t>
            </a:r>
            <a:r>
              <a:rPr lang="zh-CN" altLang="en-US" sz="2000" dirty="0" smtClean="0">
                <a:latin typeface="微软雅黑" panose="020B0503020204020204" pitchFamily="34" charset="-122"/>
                <a:ea typeface="微软雅黑" panose="020B0503020204020204" pitchFamily="34" charset="-122"/>
              </a:rPr>
              <a:t>基于</a:t>
            </a:r>
            <a:r>
              <a:rPr lang="zh-CN" altLang="en-US" sz="2000" dirty="0">
                <a:latin typeface="微软雅黑" panose="020B0503020204020204" pitchFamily="34" charset="-122"/>
                <a:ea typeface="微软雅黑" panose="020B0503020204020204" pitchFamily="34" charset="-122"/>
              </a:rPr>
              <a:t>百度海量规模的业务场景实践， 同时支持</a:t>
            </a:r>
            <a:r>
              <a:rPr lang="zh-CN" altLang="en-US" sz="2000" dirty="0">
                <a:solidFill>
                  <a:srgbClr val="00B0F0"/>
                </a:solidFill>
                <a:latin typeface="微软雅黑" panose="020B0503020204020204" pitchFamily="34" charset="-122"/>
                <a:ea typeface="微软雅黑" panose="020B0503020204020204" pitchFamily="34" charset="-122"/>
              </a:rPr>
              <a:t>稠密参数和稀疏参数</a:t>
            </a:r>
            <a:r>
              <a:rPr lang="zh-CN" altLang="en-US" sz="2000" dirty="0">
                <a:latin typeface="微软雅黑" panose="020B0503020204020204" pitchFamily="34" charset="-122"/>
                <a:ea typeface="微软雅黑" panose="020B0503020204020204" pitchFamily="34" charset="-122"/>
              </a:rPr>
              <a:t>场景的超大规模深度学习并行训练，支持</a:t>
            </a:r>
            <a:r>
              <a:rPr lang="zh-CN" altLang="en-US" sz="2000" dirty="0">
                <a:solidFill>
                  <a:srgbClr val="00B0F0"/>
                </a:solidFill>
                <a:latin typeface="微软雅黑" panose="020B0503020204020204" pitchFamily="34" charset="-122"/>
                <a:ea typeface="微软雅黑" panose="020B0503020204020204" pitchFamily="34" charset="-122"/>
              </a:rPr>
              <a:t>千亿规模参数、数百个节点</a:t>
            </a:r>
            <a:r>
              <a:rPr lang="zh-CN" altLang="en-US" sz="2000" dirty="0">
                <a:latin typeface="微软雅黑" panose="020B0503020204020204" pitchFamily="34" charset="-122"/>
                <a:ea typeface="微软雅黑" panose="020B0503020204020204" pitchFamily="34" charset="-122"/>
              </a:rPr>
              <a:t>的高效并行</a:t>
            </a:r>
            <a:r>
              <a:rPr lang="zh-CN" altLang="en-US" sz="2000" dirty="0" smtClean="0">
                <a:latin typeface="微软雅黑" panose="020B0503020204020204" pitchFamily="34" charset="-122"/>
                <a:ea typeface="微软雅黑" panose="020B0503020204020204" pitchFamily="34" charset="-122"/>
              </a:rPr>
              <a:t>训练</a:t>
            </a:r>
            <a:r>
              <a:rPr lang="zh-CN" altLang="en-US" sz="2000" dirty="0">
                <a:latin typeface="微软雅黑" panose="020B0503020204020204" pitchFamily="34" charset="-122"/>
                <a:ea typeface="微软雅黑" panose="020B0503020204020204" pitchFamily="34" charset="-122"/>
              </a:rPr>
              <a:t>；</a:t>
            </a:r>
          </a:p>
        </p:txBody>
      </p:sp>
      <p:sp>
        <p:nvSpPr>
          <p:cNvPr id="12" name="矩形 11"/>
          <p:cNvSpPr/>
          <p:nvPr/>
        </p:nvSpPr>
        <p:spPr>
          <a:xfrm>
            <a:off x="915917" y="4710880"/>
            <a:ext cx="4187953" cy="923330"/>
          </a:xfrm>
          <a:prstGeom prst="rect">
            <a:avLst/>
          </a:prstGeom>
        </p:spPr>
        <p:txBody>
          <a:bodyPr wrap="square">
            <a:spAutoFit/>
          </a:bodyPr>
          <a:lstStyle/>
          <a:p>
            <a:pPr>
              <a:lnSpc>
                <a:spcPct val="150000"/>
              </a:lnSpc>
            </a:pPr>
            <a:r>
              <a:rPr lang="zh-CN" altLang="en-US" dirty="0">
                <a:solidFill>
                  <a:srgbClr val="CC0099"/>
                </a:solidFill>
                <a:latin typeface="微软雅黑" panose="020B0503020204020204" pitchFamily="34" charset="-122"/>
                <a:ea typeface="微软雅黑" panose="020B0503020204020204" pitchFamily="34" charset="-122"/>
                <a:sym typeface="Wingdings" panose="05000000000000000000"/>
              </a:rPr>
              <a:t></a:t>
            </a:r>
            <a:r>
              <a:rPr lang="en-US" altLang="zh-CN" dirty="0" smtClean="0">
                <a:solidFill>
                  <a:srgbClr val="CC0099"/>
                </a:solidFill>
                <a:latin typeface="微软雅黑" panose="020B0503020204020204" pitchFamily="34" charset="-122"/>
                <a:ea typeface="微软雅黑" panose="020B0503020204020204" pitchFamily="34" charset="-122"/>
                <a:sym typeface="Wingdings" panose="05000000000000000000"/>
              </a:rPr>
              <a:t> </a:t>
            </a:r>
            <a:r>
              <a:rPr lang="zh-CN" altLang="en-US" dirty="0" smtClean="0">
                <a:latin typeface="微软雅黑" panose="020B0503020204020204" pitchFamily="34" charset="-122"/>
                <a:ea typeface="微软雅黑" panose="020B0503020204020204" pitchFamily="34" charset="-122"/>
                <a:sym typeface="Wingdings" panose="05000000000000000000"/>
              </a:rPr>
              <a:t>分布式文件系统</a:t>
            </a:r>
            <a:r>
              <a:rPr lang="en-US" altLang="zh-CN" dirty="0" smtClean="0">
                <a:latin typeface="微软雅黑" panose="020B0503020204020204" pitchFamily="34" charset="-122"/>
                <a:ea typeface="微软雅黑" panose="020B0503020204020204" pitchFamily="34" charset="-122"/>
                <a:sym typeface="Wingdings" panose="05000000000000000000"/>
              </a:rPr>
              <a:t>IO</a:t>
            </a:r>
            <a:r>
              <a:rPr lang="zh-CN" altLang="en-US" dirty="0" smtClean="0">
                <a:latin typeface="微软雅黑" panose="020B0503020204020204" pitchFamily="34" charset="-122"/>
                <a:ea typeface="微软雅黑" panose="020B0503020204020204" pitchFamily="34" charset="-122"/>
                <a:sym typeface="Wingdings" panose="05000000000000000000"/>
              </a:rPr>
              <a:t>支持</a:t>
            </a:r>
            <a:endParaRPr lang="en-US" altLang="zh-CN" dirty="0" smtClean="0">
              <a:latin typeface="微软雅黑" panose="020B0503020204020204" pitchFamily="34" charset="-122"/>
              <a:ea typeface="微软雅黑" panose="020B0503020204020204" pitchFamily="34" charset="-122"/>
              <a:sym typeface="Wingdings" panose="05000000000000000000"/>
            </a:endParaRPr>
          </a:p>
          <a:p>
            <a:pPr>
              <a:lnSpc>
                <a:spcPct val="150000"/>
              </a:lnSpc>
            </a:pPr>
            <a:r>
              <a:rPr lang="zh-CN" altLang="en-US" dirty="0">
                <a:solidFill>
                  <a:srgbClr val="CC0099"/>
                </a:solidFill>
                <a:latin typeface="微软雅黑" panose="020B0503020204020204" pitchFamily="34" charset="-122"/>
                <a:ea typeface="微软雅黑" panose="020B0503020204020204" pitchFamily="34" charset="-122"/>
                <a:sym typeface="Wingdings" panose="05000000000000000000"/>
              </a:rPr>
              <a:t></a:t>
            </a:r>
            <a:r>
              <a:rPr lang="en-US" altLang="zh-CN" dirty="0" smtClean="0">
                <a:solidFill>
                  <a:srgbClr val="CC0099"/>
                </a:solidFill>
                <a:latin typeface="微软雅黑" panose="020B0503020204020204" pitchFamily="34" charset="-122"/>
                <a:ea typeface="微软雅黑" panose="020B0503020204020204" pitchFamily="34" charset="-122"/>
                <a:sym typeface="Wingdings" panose="05000000000000000000"/>
              </a:rPr>
              <a:t>  </a:t>
            </a:r>
            <a:r>
              <a:rPr lang="zh-CN" altLang="en-US" dirty="0" smtClean="0">
                <a:latin typeface="微软雅黑" panose="020B0503020204020204" pitchFamily="34" charset="-122"/>
                <a:ea typeface="微软雅黑" panose="020B0503020204020204" pitchFamily="34" charset="-122"/>
                <a:sym typeface="Wingdings" panose="05000000000000000000"/>
              </a:rPr>
              <a:t>高性能多生产者</a:t>
            </a:r>
            <a:r>
              <a:rPr lang="en-US" altLang="zh-CN" dirty="0" smtClean="0">
                <a:latin typeface="微软雅黑" panose="020B0503020204020204" pitchFamily="34" charset="-122"/>
                <a:ea typeface="微软雅黑" panose="020B0503020204020204" pitchFamily="34" charset="-122"/>
                <a:sym typeface="Wingdings" panose="05000000000000000000"/>
              </a:rPr>
              <a:t>-</a:t>
            </a:r>
            <a:r>
              <a:rPr lang="zh-CN" altLang="en-US" dirty="0" smtClean="0">
                <a:latin typeface="微软雅黑" panose="020B0503020204020204" pitchFamily="34" charset="-122"/>
                <a:ea typeface="微软雅黑" panose="020B0503020204020204" pitchFamily="34" charset="-122"/>
                <a:sym typeface="Wingdings" panose="05000000000000000000"/>
              </a:rPr>
              <a:t>多消费者设计</a:t>
            </a: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676" y="1373235"/>
            <a:ext cx="461108" cy="461108"/>
          </a:xfrm>
          <a:prstGeom prst="rect">
            <a:avLst/>
          </a:prstGeom>
        </p:spPr>
      </p:pic>
      <p:sp>
        <p:nvSpPr>
          <p:cNvPr id="16" name="TextBox 15"/>
          <p:cNvSpPr txBox="1"/>
          <p:nvPr/>
        </p:nvSpPr>
        <p:spPr>
          <a:xfrm>
            <a:off x="899784" y="1315466"/>
            <a:ext cx="3678806" cy="592470"/>
          </a:xfrm>
          <a:prstGeom prst="rect">
            <a:avLst/>
          </a:prstGeom>
          <a:noFill/>
        </p:spPr>
        <p:txBody>
          <a:bodyPr wrap="square" rtlCol="0">
            <a:spAutoFit/>
          </a:bodyPr>
          <a:lstStyle/>
          <a:p>
            <a:pPr>
              <a:lnSpc>
                <a:spcPct val="125000"/>
              </a:lnSpc>
            </a:pPr>
            <a:r>
              <a:rPr lang="zh-CN" altLang="en-US" sz="2600" b="1" smtClean="0">
                <a:solidFill>
                  <a:schemeClr val="accent2">
                    <a:lumMod val="75000"/>
                  </a:schemeClr>
                </a:solidFill>
                <a:latin typeface="微软雅黑" panose="020B0503020204020204" pitchFamily="34" charset="-122"/>
                <a:ea typeface="微软雅黑" panose="020B0503020204020204" pitchFamily="34" charset="-122"/>
              </a:rPr>
              <a:t>大规模数据分布式训练</a:t>
            </a:r>
            <a:endParaRPr lang="en-US" altLang="zh-CN" sz="2600" b="1" dirty="0" smtClean="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676" y="4249772"/>
            <a:ext cx="461108" cy="461108"/>
          </a:xfrm>
          <a:prstGeom prst="rect">
            <a:avLst/>
          </a:prstGeom>
        </p:spPr>
      </p:pic>
      <p:sp>
        <p:nvSpPr>
          <p:cNvPr id="18" name="TextBox 17"/>
          <p:cNvSpPr txBox="1"/>
          <p:nvPr/>
        </p:nvSpPr>
        <p:spPr>
          <a:xfrm>
            <a:off x="899784" y="4192003"/>
            <a:ext cx="3678806" cy="546753"/>
          </a:xfrm>
          <a:prstGeom prst="rect">
            <a:avLst/>
          </a:prstGeom>
          <a:noFill/>
        </p:spPr>
        <p:txBody>
          <a:bodyPr wrap="square" rtlCol="0">
            <a:spAutoFit/>
          </a:bodyPr>
          <a:lstStyle/>
          <a:p>
            <a:pPr>
              <a:lnSpc>
                <a:spcPct val="125000"/>
              </a:lnSpc>
            </a:pPr>
            <a:r>
              <a:rPr lang="zh-CN" altLang="en-US" sz="2600" b="1" smtClean="0">
                <a:solidFill>
                  <a:schemeClr val="accent2">
                    <a:lumMod val="75000"/>
                  </a:schemeClr>
                </a:solidFill>
                <a:latin typeface="微软雅黑" panose="020B0503020204020204" pitchFamily="34" charset="-122"/>
                <a:ea typeface="微软雅黑" panose="020B0503020204020204" pitchFamily="34" charset="-122"/>
              </a:rPr>
              <a:t>工业级数据处理</a:t>
            </a:r>
            <a:endParaRPr lang="en-US" altLang="zh-CN" sz="2600" b="1" dirty="0" smtClean="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300008" y="1740762"/>
            <a:ext cx="2143125" cy="2038350"/>
          </a:xfrm>
          <a:prstGeom prst="rect">
            <a:avLst/>
          </a:prstGeom>
        </p:spPr>
      </p:pic>
      <p:pic>
        <p:nvPicPr>
          <p:cNvPr id="4" name="图片 3"/>
          <p:cNvPicPr>
            <a:picLocks noChangeAspect="1"/>
          </p:cNvPicPr>
          <p:nvPr/>
        </p:nvPicPr>
        <p:blipFill>
          <a:blip r:embed="rId4"/>
          <a:stretch>
            <a:fillRect/>
          </a:stretch>
        </p:blipFill>
        <p:spPr>
          <a:xfrm>
            <a:off x="9702437" y="1706058"/>
            <a:ext cx="2390775" cy="2133600"/>
          </a:xfrm>
          <a:prstGeom prst="rect">
            <a:avLst/>
          </a:prstGeom>
        </p:spPr>
      </p:pic>
      <p:pic>
        <p:nvPicPr>
          <p:cNvPr id="6" name="图片 5"/>
          <p:cNvPicPr>
            <a:picLocks noChangeAspect="1"/>
          </p:cNvPicPr>
          <p:nvPr/>
        </p:nvPicPr>
        <p:blipFill>
          <a:blip r:embed="rId5"/>
          <a:stretch>
            <a:fillRect/>
          </a:stretch>
        </p:blipFill>
        <p:spPr>
          <a:xfrm>
            <a:off x="5186149" y="3878105"/>
            <a:ext cx="4484412" cy="2670863"/>
          </a:xfrm>
          <a:prstGeom prst="rect">
            <a:avLst/>
          </a:prstGeom>
        </p:spPr>
      </p:pic>
      <p:sp>
        <p:nvSpPr>
          <p:cNvPr id="13" name="文本框 12"/>
          <p:cNvSpPr txBox="1"/>
          <p:nvPr/>
        </p:nvSpPr>
        <p:spPr>
          <a:xfrm>
            <a:off x="9538661" y="4659538"/>
            <a:ext cx="2023118" cy="1107996"/>
          </a:xfrm>
          <a:prstGeom prst="rect">
            <a:avLst/>
          </a:prstGeom>
          <a:noFill/>
        </p:spPr>
        <p:txBody>
          <a:bodyPr wrap="square" rtlCol="0" anchor="t">
            <a:spAutoFit/>
          </a:bodyPr>
          <a:lstStyle/>
          <a:p>
            <a:pPr indent="360045" algn="ctr">
              <a:lnSpc>
                <a:spcPct val="150000"/>
              </a:lnSpc>
            </a:pPr>
            <a:r>
              <a:rPr lang="zh-CN" altLang="en-US" sz="2200" b="1" dirty="0" smtClean="0">
                <a:solidFill>
                  <a:srgbClr val="CF54D3"/>
                </a:solidFill>
                <a:latin typeface="微软雅黑" panose="020B0503020204020204" pitchFamily="34" charset="-122"/>
                <a:ea typeface="微软雅黑" panose="020B0503020204020204" pitchFamily="34" charset="-122"/>
                <a:sym typeface="+mn-ea"/>
              </a:rPr>
              <a:t>用户和框架</a:t>
            </a:r>
            <a:endParaRPr lang="en-US" altLang="zh-CN" sz="2200" b="1" dirty="0" smtClean="0">
              <a:solidFill>
                <a:srgbClr val="CF54D3"/>
              </a:solidFill>
              <a:latin typeface="微软雅黑" panose="020B0503020204020204" pitchFamily="34" charset="-122"/>
              <a:ea typeface="微软雅黑" panose="020B0503020204020204" pitchFamily="34" charset="-122"/>
              <a:sym typeface="+mn-ea"/>
            </a:endParaRPr>
          </a:p>
          <a:p>
            <a:pPr indent="360045" algn="ctr">
              <a:lnSpc>
                <a:spcPct val="150000"/>
              </a:lnSpc>
            </a:pPr>
            <a:r>
              <a:rPr lang="zh-CN" altLang="en-US" sz="2200" b="1" dirty="0" smtClean="0">
                <a:solidFill>
                  <a:srgbClr val="CF54D3"/>
                </a:solidFill>
                <a:latin typeface="微软雅黑" panose="020B0503020204020204" pitchFamily="34" charset="-122"/>
                <a:ea typeface="微软雅黑" panose="020B0503020204020204" pitchFamily="34" charset="-122"/>
                <a:sym typeface="+mn-ea"/>
              </a:rPr>
              <a:t>分工</a:t>
            </a:r>
            <a:endParaRPr lang="zh-CN" altLang="en-US" sz="2200" b="1" dirty="0">
              <a:solidFill>
                <a:srgbClr val="CF54D3"/>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04359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9761220"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核心框架</a:t>
            </a:r>
            <a:r>
              <a:rPr kumimoji="1" lang="en-US" altLang="zh-CN" sz="3600" b="1" dirty="0" smtClean="0">
                <a:latin typeface="微软雅黑" panose="020B0503020204020204" pitchFamily="34" charset="-122"/>
                <a:ea typeface="微软雅黑" panose="020B0503020204020204" pitchFamily="34" charset="-122"/>
              </a:rPr>
              <a:t>-</a:t>
            </a:r>
            <a:r>
              <a:rPr kumimoji="1" lang="zh-CN" altLang="en-US" sz="3600" b="1" dirty="0" smtClean="0">
                <a:latin typeface="微软雅黑" panose="020B0503020204020204" pitchFamily="34" charset="-122"/>
                <a:ea typeface="微软雅黑" panose="020B0503020204020204" pitchFamily="34" charset="-122"/>
              </a:rPr>
              <a:t>预测</a:t>
            </a:r>
            <a:endParaRPr kumimoji="1" lang="zh-CN" altLang="en-US" sz="36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676" y="1373235"/>
            <a:ext cx="461108" cy="461108"/>
          </a:xfrm>
          <a:prstGeom prst="rect">
            <a:avLst/>
          </a:prstGeom>
        </p:spPr>
      </p:pic>
      <p:sp>
        <p:nvSpPr>
          <p:cNvPr id="5" name="TextBox 4"/>
          <p:cNvSpPr txBox="1"/>
          <p:nvPr/>
        </p:nvSpPr>
        <p:spPr>
          <a:xfrm>
            <a:off x="899784" y="1308196"/>
            <a:ext cx="4027816" cy="592470"/>
          </a:xfrm>
          <a:prstGeom prst="rect">
            <a:avLst/>
          </a:prstGeom>
          <a:noFill/>
        </p:spPr>
        <p:txBody>
          <a:bodyPr wrap="square" rtlCol="0">
            <a:spAutoFit/>
          </a:bodyPr>
          <a:lstStyle/>
          <a:p>
            <a:pPr>
              <a:lnSpc>
                <a:spcPct val="125000"/>
              </a:lnSpc>
            </a:pPr>
            <a:r>
              <a:rPr lang="zh-CN" altLang="en-US" sz="2600" b="1" smtClean="0">
                <a:solidFill>
                  <a:schemeClr val="accent2">
                    <a:lumMod val="75000"/>
                  </a:schemeClr>
                </a:solidFill>
                <a:latin typeface="微软雅黑" panose="020B0503020204020204" pitchFamily="34" charset="-122"/>
                <a:ea typeface="微软雅黑" panose="020B0503020204020204" pitchFamily="34" charset="-122"/>
              </a:rPr>
              <a:t>端到端的全流程部署方案</a:t>
            </a:r>
            <a:endParaRPr lang="en-US" altLang="zh-CN" sz="2600" b="1" dirty="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438677" y="1834343"/>
            <a:ext cx="5689168" cy="2400657"/>
          </a:xfrm>
          <a:prstGeom prst="rect">
            <a:avLst/>
          </a:prstGeom>
          <a:noFill/>
        </p:spPr>
        <p:txBody>
          <a:bodyPr wrap="square" rtlCol="0">
            <a:spAutoFit/>
          </a:bodyPr>
          <a:lstStyle/>
          <a:p>
            <a:pPr>
              <a:lnSpc>
                <a:spcPct val="150000"/>
              </a:lnSpc>
            </a:pPr>
            <a:r>
              <a:rPr lang="zh-CN" altLang="en-US" sz="2000" dirty="0" smtClean="0">
                <a:solidFill>
                  <a:srgbClr val="CC0099"/>
                </a:solidFill>
                <a:latin typeface="微软雅黑" panose="020B0503020204020204" pitchFamily="34" charset="-122"/>
                <a:ea typeface="微软雅黑" panose="020B0503020204020204" pitchFamily="34" charset="-122"/>
                <a:sym typeface="Wingdings" panose="05000000000000000000"/>
              </a:rPr>
              <a:t>高速的推理引擎</a:t>
            </a:r>
            <a:endParaRPr lang="en-US" altLang="zh-CN" sz="2000" dirty="0" smtClean="0">
              <a:solidFill>
                <a:srgbClr val="CC0099"/>
              </a:solidFill>
              <a:latin typeface="微软雅黑" panose="020B0503020204020204" pitchFamily="34" charset="-122"/>
              <a:ea typeface="微软雅黑" panose="020B0503020204020204" pitchFamily="34" charset="-122"/>
              <a:sym typeface="Wingdings" panose="05000000000000000000"/>
            </a:endParaRPr>
          </a:p>
          <a:p>
            <a:pPr>
              <a:lnSpc>
                <a:spcPct val="150000"/>
              </a:lnSpc>
            </a:pPr>
            <a:r>
              <a:rPr lang="en-US" altLang="zh-CN" sz="2000" dirty="0" smtClean="0">
                <a:solidFill>
                  <a:srgbClr val="CC0099"/>
                </a:solidFill>
                <a:latin typeface="微软雅黑" panose="020B0503020204020204" pitchFamily="34" charset="-122"/>
                <a:ea typeface="微软雅黑" panose="020B0503020204020204" pitchFamily="34" charset="-122"/>
                <a:sym typeface="Wingdings" panose="05000000000000000000"/>
              </a:rPr>
              <a:t>    </a:t>
            </a:r>
            <a:r>
              <a:rPr lang="zh-CN" altLang="zh-CN" sz="2000" dirty="0" smtClean="0">
                <a:solidFill>
                  <a:srgbClr val="CC0099"/>
                </a:solidFill>
                <a:latin typeface="微软雅黑" panose="020B0503020204020204" pitchFamily="34" charset="-122"/>
                <a:ea typeface="微软雅黑" panose="020B0503020204020204" pitchFamily="34" charset="-122"/>
                <a:sym typeface="Wingdings" panose="05000000000000000000"/>
              </a:rPr>
              <a:t></a:t>
            </a:r>
            <a:r>
              <a:rPr lang="zh-CN" altLang="en-US" sz="2000" dirty="0" smtClean="0">
                <a:latin typeface="微软雅黑" panose="020B0503020204020204" pitchFamily="34" charset="-122"/>
                <a:ea typeface="微软雅黑" panose="020B0503020204020204" pitchFamily="34" charset="-122"/>
              </a:rPr>
              <a:t>基于</a:t>
            </a:r>
            <a:r>
              <a:rPr lang="zh-CN" altLang="en-US" sz="2000" dirty="0">
                <a:latin typeface="微软雅黑" panose="020B0503020204020204" pitchFamily="34" charset="-122"/>
                <a:ea typeface="微软雅黑" panose="020B0503020204020204" pitchFamily="34" charset="-122"/>
              </a:rPr>
              <a:t>多硬件的支持</a:t>
            </a:r>
            <a:r>
              <a:rPr lang="zh-CN" altLang="en-US" sz="2000" dirty="0" smtClean="0">
                <a:latin typeface="微软雅黑" panose="020B0503020204020204" pitchFamily="34" charset="-122"/>
                <a:ea typeface="微软雅黑" panose="020B0503020204020204" pitchFamily="34" charset="-122"/>
              </a:rPr>
              <a:t>，飞桨</a:t>
            </a:r>
            <a:r>
              <a:rPr lang="en-US" altLang="zh-CN" sz="2000" dirty="0" smtClean="0">
                <a:latin typeface="微软雅黑" panose="020B0503020204020204" pitchFamily="34" charset="-122"/>
                <a:ea typeface="微软雅黑" panose="020B0503020204020204" pitchFamily="34" charset="-122"/>
              </a:rPr>
              <a:t>PaddlePaddle</a:t>
            </a:r>
            <a:r>
              <a:rPr lang="zh-CN" altLang="en-US" sz="2000" dirty="0" smtClean="0">
                <a:latin typeface="微软雅黑" panose="020B0503020204020204" pitchFamily="34" charset="-122"/>
                <a:ea typeface="微软雅黑" panose="020B0503020204020204" pitchFamily="34" charset="-122"/>
              </a:rPr>
              <a:t>提供</a:t>
            </a:r>
            <a:r>
              <a:rPr lang="zh-CN" altLang="en-US" sz="2000" dirty="0">
                <a:latin typeface="微软雅黑" panose="020B0503020204020204" pitchFamily="34" charset="-122"/>
                <a:ea typeface="微软雅黑" panose="020B0503020204020204" pitchFamily="34" charset="-122"/>
              </a:rPr>
              <a:t>性能全面领先的底层加速库和推理</a:t>
            </a:r>
            <a:r>
              <a:rPr lang="zh-CN" altLang="en-US" sz="2000" dirty="0" smtClean="0">
                <a:latin typeface="微软雅黑" panose="020B0503020204020204" pitchFamily="34" charset="-122"/>
                <a:ea typeface="微软雅黑" panose="020B0503020204020204" pitchFamily="34" charset="-122"/>
              </a:rPr>
              <a:t>引擎。</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solidFill>
                  <a:srgbClr val="CC0099"/>
                </a:solidFill>
                <a:latin typeface="微软雅黑" panose="020B0503020204020204" pitchFamily="34" charset="-122"/>
                <a:ea typeface="微软雅黑" panose="020B0503020204020204" pitchFamily="34" charset="-122"/>
                <a:sym typeface="Wingdings" panose="05000000000000000000"/>
              </a:rPr>
              <a:t>    </a:t>
            </a:r>
            <a:r>
              <a:rPr lang="zh-CN" altLang="zh-CN" sz="2000" dirty="0" smtClean="0">
                <a:solidFill>
                  <a:srgbClr val="CC0099"/>
                </a:solidFill>
                <a:latin typeface="微软雅黑" panose="020B0503020204020204" pitchFamily="34" charset="-122"/>
                <a:ea typeface="微软雅黑" panose="020B0503020204020204" pitchFamily="34" charset="-122"/>
                <a:sym typeface="Wingdings" panose="05000000000000000000"/>
              </a:rPr>
              <a:t></a:t>
            </a:r>
            <a:r>
              <a:rPr lang="zh-CN" altLang="en-US" sz="2000" dirty="0" smtClean="0">
                <a:latin typeface="微软雅黑" panose="020B0503020204020204" pitchFamily="34" charset="-122"/>
                <a:ea typeface="微软雅黑" panose="020B0503020204020204" pitchFamily="34" charset="-122"/>
              </a:rPr>
              <a:t>全新发布</a:t>
            </a:r>
            <a:r>
              <a:rPr lang="zh-CN" altLang="en-US" sz="2000" dirty="0">
                <a:latin typeface="微软雅黑" panose="020B0503020204020204" pitchFamily="34" charset="-122"/>
                <a:ea typeface="微软雅黑" panose="020B0503020204020204" pitchFamily="34" charset="-122"/>
              </a:rPr>
              <a:t>的飞桨服务端部署</a:t>
            </a:r>
            <a:r>
              <a:rPr lang="zh-CN" altLang="en-US" sz="2000" dirty="0" smtClean="0">
                <a:latin typeface="微软雅黑" panose="020B0503020204020204" pitchFamily="34" charset="-122"/>
                <a:ea typeface="微软雅黑" panose="020B0503020204020204" pitchFamily="34" charset="-122"/>
              </a:rPr>
              <a:t>库</a:t>
            </a:r>
            <a:r>
              <a:rPr lang="en-US" altLang="zh-CN" sz="2000" dirty="0" smtClean="0">
                <a:latin typeface="微软雅黑" panose="020B0503020204020204" pitchFamily="34" charset="-122"/>
                <a:ea typeface="微软雅黑" panose="020B0503020204020204" pitchFamily="34" charset="-122"/>
              </a:rPr>
              <a:t>Paddle</a:t>
            </a: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Serving</a:t>
            </a:r>
            <a:r>
              <a:rPr lang="zh-CN" altLang="en-US" sz="2000" dirty="0" smtClean="0">
                <a:latin typeface="微软雅黑" panose="020B0503020204020204" pitchFamily="34" charset="-122"/>
                <a:ea typeface="微软雅黑" panose="020B0503020204020204" pitchFamily="34" charset="-122"/>
              </a:rPr>
              <a:t>支持</a:t>
            </a:r>
            <a:r>
              <a:rPr lang="zh-CN" altLang="en-US" sz="2000" dirty="0">
                <a:latin typeface="微软雅黑" panose="020B0503020204020204" pitchFamily="34" charset="-122"/>
                <a:ea typeface="微软雅黑" panose="020B0503020204020204" pitchFamily="34" charset="-122"/>
              </a:rPr>
              <a:t>服务器端的快速部署</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sp>
        <p:nvSpPr>
          <p:cNvPr id="7" name="TextBox 6"/>
          <p:cNvSpPr txBox="1"/>
          <p:nvPr/>
        </p:nvSpPr>
        <p:spPr>
          <a:xfrm>
            <a:off x="438676" y="4098522"/>
            <a:ext cx="5689169" cy="2400657"/>
          </a:xfrm>
          <a:prstGeom prst="rect">
            <a:avLst/>
          </a:prstGeom>
          <a:noFill/>
        </p:spPr>
        <p:txBody>
          <a:bodyPr wrap="square" rtlCol="0">
            <a:spAutoFit/>
          </a:bodyPr>
          <a:lstStyle/>
          <a:p>
            <a:pPr>
              <a:lnSpc>
                <a:spcPct val="150000"/>
              </a:lnSpc>
            </a:pPr>
            <a:r>
              <a:rPr lang="zh-CN" altLang="en-US" sz="2000" dirty="0" smtClean="0">
                <a:solidFill>
                  <a:srgbClr val="CC0099"/>
                </a:solidFill>
                <a:latin typeface="微软雅黑" panose="020B0503020204020204" pitchFamily="34" charset="-122"/>
                <a:ea typeface="微软雅黑" panose="020B0503020204020204" pitchFamily="34" charset="-122"/>
                <a:sym typeface="Wingdings" panose="05000000000000000000"/>
              </a:rPr>
              <a:t>飞桨模型压缩库</a:t>
            </a:r>
            <a:endParaRPr lang="en-US" altLang="zh-CN" sz="2000" dirty="0" smtClean="0">
              <a:solidFill>
                <a:srgbClr val="CC0099"/>
              </a:solidFill>
              <a:latin typeface="微软雅黑" panose="020B0503020204020204" pitchFamily="34" charset="-122"/>
              <a:ea typeface="微软雅黑" panose="020B0503020204020204" pitchFamily="34" charset="-122"/>
              <a:sym typeface="Wingdings" panose="05000000000000000000"/>
            </a:endParaRPr>
          </a:p>
          <a:p>
            <a:pPr>
              <a:lnSpc>
                <a:spcPct val="150000"/>
              </a:lnSpc>
            </a:pPr>
            <a:r>
              <a:rPr lang="en-US" altLang="zh-CN" sz="2000" dirty="0" smtClean="0">
                <a:solidFill>
                  <a:srgbClr val="CC0099"/>
                </a:solidFill>
                <a:latin typeface="微软雅黑" panose="020B0503020204020204" pitchFamily="34" charset="-122"/>
                <a:ea typeface="微软雅黑" panose="020B0503020204020204" pitchFamily="34" charset="-122"/>
                <a:sym typeface="Wingdings" panose="05000000000000000000"/>
              </a:rPr>
              <a:t>    </a:t>
            </a:r>
            <a:r>
              <a:rPr lang="zh-CN" altLang="zh-CN" sz="2000" dirty="0" smtClean="0">
                <a:solidFill>
                  <a:srgbClr val="CC0099"/>
                </a:solidFill>
                <a:latin typeface="微软雅黑" panose="020B0503020204020204" pitchFamily="34" charset="-122"/>
                <a:ea typeface="微软雅黑" panose="020B0503020204020204" pitchFamily="34" charset="-122"/>
                <a:sym typeface="Wingdings" panose="05000000000000000000"/>
              </a:rPr>
              <a:t></a:t>
            </a:r>
            <a:r>
              <a:rPr lang="zh-CN" altLang="en-US" sz="2000" dirty="0">
                <a:latin typeface="微软雅黑" panose="020B0503020204020204" pitchFamily="34" charset="-122"/>
                <a:ea typeface="微软雅黑" panose="020B0503020204020204" pitchFamily="34" charset="-122"/>
              </a:rPr>
              <a:t>为了部署在更多的硬件上往往需要做模型</a:t>
            </a:r>
            <a:r>
              <a:rPr lang="zh-CN" altLang="en-US" sz="2000" dirty="0" smtClean="0">
                <a:latin typeface="微软雅黑" panose="020B0503020204020204" pitchFamily="34" charset="-122"/>
                <a:ea typeface="微软雅黑" panose="020B0503020204020204" pitchFamily="34" charset="-122"/>
              </a:rPr>
              <a:t>压缩</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00B0F0"/>
                </a:solidFill>
                <a:latin typeface="微软雅黑" panose="020B0503020204020204" pitchFamily="34" charset="-122"/>
                <a:ea typeface="微软雅黑" panose="020B0503020204020204" pitchFamily="34" charset="-122"/>
              </a:rPr>
              <a:t>飞桨模型压缩库</a:t>
            </a:r>
            <a:r>
              <a:rPr lang="en-US" altLang="zh-CN" sz="2000" dirty="0" err="1">
                <a:solidFill>
                  <a:srgbClr val="00B0F0"/>
                </a:solidFill>
                <a:latin typeface="微软雅黑" panose="020B0503020204020204" pitchFamily="34" charset="-122"/>
                <a:ea typeface="微软雅黑" panose="020B0503020204020204" pitchFamily="34" charset="-122"/>
              </a:rPr>
              <a:t>PaddleSlim</a:t>
            </a:r>
            <a:r>
              <a:rPr lang="zh-CN" altLang="en-US" sz="2000" dirty="0" smtClean="0">
                <a:latin typeface="微软雅黑" panose="020B0503020204020204" pitchFamily="34" charset="-122"/>
                <a:ea typeface="微软雅黑" panose="020B0503020204020204" pitchFamily="34" charset="-122"/>
              </a:rPr>
              <a:t>针对</a:t>
            </a:r>
            <a:r>
              <a:rPr lang="zh-CN" altLang="en-US" sz="2000" dirty="0">
                <a:latin typeface="微软雅黑" panose="020B0503020204020204" pitchFamily="34" charset="-122"/>
                <a:ea typeface="微软雅黑" panose="020B0503020204020204" pitchFamily="34" charset="-122"/>
              </a:rPr>
              <a:t>体积已经很小的</a:t>
            </a:r>
            <a:r>
              <a:rPr lang="en-US" altLang="zh-CN" sz="2000" dirty="0" err="1">
                <a:latin typeface="微软雅黑" panose="020B0503020204020204" pitchFamily="34" charset="-122"/>
                <a:ea typeface="微软雅黑" panose="020B0503020204020204" pitchFamily="34" charset="-122"/>
              </a:rPr>
              <a:t>MobileNet</a:t>
            </a:r>
            <a:r>
              <a:rPr lang="zh-CN" altLang="en-US" sz="2000" dirty="0">
                <a:latin typeface="微软雅黑" panose="020B0503020204020204" pitchFamily="34" charset="-122"/>
                <a:ea typeface="微软雅黑" panose="020B0503020204020204" pitchFamily="34" charset="-122"/>
              </a:rPr>
              <a:t>模型</a:t>
            </a:r>
            <a:r>
              <a:rPr lang="zh-CN" altLang="en-US" sz="2000" dirty="0" smtClean="0">
                <a:latin typeface="微软雅黑" panose="020B0503020204020204" pitchFamily="34" charset="-122"/>
                <a:ea typeface="微软雅黑" panose="020B0503020204020204" pitchFamily="34" charset="-122"/>
              </a:rPr>
              <a:t>，仍</a:t>
            </a:r>
            <a:r>
              <a:rPr lang="zh-CN" altLang="en-US" sz="2000" dirty="0">
                <a:latin typeface="微软雅黑" panose="020B0503020204020204" pitchFamily="34" charset="-122"/>
                <a:ea typeface="微软雅黑" panose="020B0503020204020204" pitchFamily="34" charset="-122"/>
              </a:rPr>
              <a:t>能在模型效果不损失的前提下实现</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以上的体积压缩。</a:t>
            </a:r>
            <a:endParaRPr lang="en-US" altLang="zh-CN" sz="2000" dirty="0">
              <a:latin typeface="微软雅黑" panose="020B0503020204020204" pitchFamily="34" charset="-122"/>
              <a:ea typeface="微软雅黑" panose="020B0503020204020204" pitchFamily="34" charset="-122"/>
            </a:endParaRPr>
          </a:p>
        </p:txBody>
      </p:sp>
      <p:sp>
        <p:nvSpPr>
          <p:cNvPr id="13" name="TextBox 1"/>
          <p:cNvSpPr txBox="1"/>
          <p:nvPr/>
        </p:nvSpPr>
        <p:spPr>
          <a:xfrm>
            <a:off x="6411530" y="710003"/>
            <a:ext cx="4793281" cy="1384995"/>
          </a:xfrm>
          <a:prstGeom prst="rect">
            <a:avLst/>
          </a:prstGeom>
          <a:noFill/>
        </p:spPr>
        <p:txBody>
          <a:bodyPr wrap="square" rtlCol="0">
            <a:spAutoFit/>
          </a:bodyPr>
          <a:lstStyle/>
          <a:p>
            <a:pPr>
              <a:lnSpc>
                <a:spcPct val="150000"/>
              </a:lnSpc>
            </a:pPr>
            <a:r>
              <a:rPr lang="zh-CN" altLang="zh-CN" sz="2000" b="1" dirty="0" smtClean="0">
                <a:solidFill>
                  <a:srgbClr val="92D050"/>
                </a:solidFill>
                <a:latin typeface="微软雅黑" panose="020B0503020204020204" pitchFamily="34" charset="-122"/>
                <a:ea typeface="微软雅黑" panose="020B0503020204020204" pitchFamily="34" charset="-122"/>
                <a:sym typeface="Wingdings" panose="05000000000000000000"/>
              </a:rPr>
              <a:t></a:t>
            </a:r>
            <a:r>
              <a:rPr lang="en-US" altLang="zh-CN" sz="2000" b="1" dirty="0" smtClean="0">
                <a:solidFill>
                  <a:srgbClr val="92D050"/>
                </a:solidFill>
                <a:latin typeface="微软雅黑" panose="020B0503020204020204" pitchFamily="34" charset="-122"/>
                <a:ea typeface="微软雅黑" panose="020B0503020204020204" pitchFamily="34" charset="-122"/>
                <a:sym typeface="Wingdings" panose="05000000000000000000"/>
              </a:rPr>
              <a:t>Paddle</a:t>
            </a:r>
            <a:r>
              <a:rPr lang="zh-CN" altLang="en-US" sz="2000" b="1" dirty="0">
                <a:solidFill>
                  <a:srgbClr val="92D050"/>
                </a:solidFill>
                <a:latin typeface="微软雅黑" panose="020B0503020204020204" pitchFamily="34" charset="-122"/>
                <a:ea typeface="微软雅黑" panose="020B0503020204020204" pitchFamily="34" charset="-122"/>
                <a:sym typeface="Wingdings" panose="05000000000000000000"/>
              </a:rPr>
              <a:t> </a:t>
            </a:r>
            <a:r>
              <a:rPr lang="en-US" altLang="zh-CN" sz="2000" b="1" dirty="0" smtClean="0">
                <a:solidFill>
                  <a:srgbClr val="92D050"/>
                </a:solidFill>
                <a:latin typeface="微软雅黑" panose="020B0503020204020204" pitchFamily="34" charset="-122"/>
                <a:ea typeface="微软雅黑" panose="020B0503020204020204" pitchFamily="34" charset="-122"/>
                <a:sym typeface="Wingdings" panose="05000000000000000000"/>
              </a:rPr>
              <a:t>Serving</a:t>
            </a:r>
          </a:p>
          <a:p>
            <a:pPr>
              <a:lnSpc>
                <a:spcPct val="150000"/>
              </a:lnSpc>
            </a:pPr>
            <a:r>
              <a:rPr lang="zh-CN" altLang="en-US" dirty="0" smtClean="0">
                <a:latin typeface="微软雅黑" panose="020B0503020204020204" pitchFamily="34" charset="-122"/>
                <a:ea typeface="微软雅黑" panose="020B0503020204020204" pitchFamily="34" charset="-122"/>
              </a:rPr>
              <a:t>       灵活</a:t>
            </a:r>
            <a:r>
              <a:rPr lang="zh-CN" altLang="en-US" dirty="0">
                <a:latin typeface="微软雅黑" panose="020B0503020204020204" pitchFamily="34" charset="-122"/>
                <a:ea typeface="微软雅黑" panose="020B0503020204020204" pitchFamily="34" charset="-122"/>
              </a:rPr>
              <a:t>适配多种预测</a:t>
            </a:r>
            <a:r>
              <a:rPr lang="zh-CN" altLang="en-US" dirty="0" smtClean="0">
                <a:latin typeface="微软雅黑" panose="020B0503020204020204" pitchFamily="34" charset="-122"/>
                <a:ea typeface="微软雅黑" panose="020B0503020204020204" pitchFamily="34" charset="-122"/>
              </a:rPr>
              <a:t>引擎，兼容</a:t>
            </a:r>
            <a:r>
              <a:rPr lang="zh-CN" altLang="en-US" dirty="0">
                <a:latin typeface="微软雅黑" panose="020B0503020204020204" pitchFamily="34" charset="-122"/>
                <a:ea typeface="微软雅黑" panose="020B0503020204020204" pitchFamily="34" charset="-122"/>
              </a:rPr>
              <a:t>业内主流</a:t>
            </a:r>
            <a:r>
              <a:rPr lang="zh-CN" altLang="en-US" dirty="0" smtClean="0">
                <a:latin typeface="微软雅黑" panose="020B0503020204020204" pitchFamily="34" charset="-122"/>
                <a:ea typeface="微软雅黑" panose="020B0503020204020204" pitchFamily="34" charset="-122"/>
              </a:rPr>
              <a:t>引擎，</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GPU</a:t>
            </a:r>
            <a:r>
              <a:rPr lang="zh-CN" altLang="en-US" dirty="0" smtClean="0">
                <a:latin typeface="微软雅黑" panose="020B0503020204020204" pitchFamily="34" charset="-122"/>
                <a:ea typeface="微软雅黑" panose="020B0503020204020204" pitchFamily="34" charset="-122"/>
              </a:rPr>
              <a:t>深度性能优化</a:t>
            </a:r>
            <a:endParaRPr lang="en-US" altLang="zh-CN"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7080328" y="2034793"/>
            <a:ext cx="1880012" cy="889219"/>
          </a:xfrm>
          <a:prstGeom prst="rect">
            <a:avLst/>
          </a:prstGeom>
        </p:spPr>
      </p:pic>
      <p:pic>
        <p:nvPicPr>
          <p:cNvPr id="6" name="图片 5"/>
          <p:cNvPicPr>
            <a:picLocks noChangeAspect="1"/>
          </p:cNvPicPr>
          <p:nvPr/>
        </p:nvPicPr>
        <p:blipFill>
          <a:blip r:embed="rId4"/>
          <a:stretch>
            <a:fillRect/>
          </a:stretch>
        </p:blipFill>
        <p:spPr>
          <a:xfrm>
            <a:off x="9119142" y="2241715"/>
            <a:ext cx="624092" cy="601818"/>
          </a:xfrm>
          <a:prstGeom prst="rect">
            <a:avLst/>
          </a:prstGeom>
        </p:spPr>
      </p:pic>
      <p:sp>
        <p:nvSpPr>
          <p:cNvPr id="14" name="TextBox 1"/>
          <p:cNvSpPr txBox="1"/>
          <p:nvPr/>
        </p:nvSpPr>
        <p:spPr>
          <a:xfrm>
            <a:off x="6411530" y="2924012"/>
            <a:ext cx="4793281" cy="969496"/>
          </a:xfrm>
          <a:prstGeom prst="rect">
            <a:avLst/>
          </a:prstGeom>
          <a:noFill/>
        </p:spPr>
        <p:txBody>
          <a:bodyPr wrap="square" rtlCol="0">
            <a:spAutoFit/>
          </a:bodyPr>
          <a:lstStyle/>
          <a:p>
            <a:pPr>
              <a:lnSpc>
                <a:spcPct val="150000"/>
              </a:lnSpc>
            </a:pPr>
            <a:r>
              <a:rPr lang="zh-CN" altLang="zh-CN" sz="2000" b="1" dirty="0" smtClean="0">
                <a:solidFill>
                  <a:srgbClr val="92D050"/>
                </a:solidFill>
                <a:latin typeface="微软雅黑" panose="020B0503020204020204" pitchFamily="34" charset="-122"/>
                <a:ea typeface="微软雅黑" panose="020B0503020204020204" pitchFamily="34" charset="-122"/>
                <a:sym typeface="Wingdings" panose="05000000000000000000"/>
              </a:rPr>
              <a:t></a:t>
            </a:r>
            <a:r>
              <a:rPr lang="en-US" altLang="zh-CN" sz="2000" b="1" dirty="0" smtClean="0">
                <a:solidFill>
                  <a:srgbClr val="92D050"/>
                </a:solidFill>
                <a:latin typeface="微软雅黑" panose="020B0503020204020204" pitchFamily="34" charset="-122"/>
                <a:ea typeface="微软雅黑" panose="020B0503020204020204" pitchFamily="34" charset="-122"/>
                <a:sym typeface="Wingdings" panose="05000000000000000000"/>
              </a:rPr>
              <a:t>Paddle Mobile</a:t>
            </a:r>
          </a:p>
          <a:p>
            <a:pPr>
              <a:lnSpc>
                <a:spcPct val="150000"/>
              </a:lnSpc>
            </a:pPr>
            <a:r>
              <a:rPr lang="zh-CN" altLang="en-US" dirty="0" smtClean="0">
                <a:latin typeface="微软雅黑" panose="020B0503020204020204" pitchFamily="34" charset="-122"/>
                <a:ea typeface="微软雅黑" panose="020B0503020204020204" pitchFamily="34" charset="-122"/>
              </a:rPr>
              <a:t>       多硬件支持，定点化量化计算</a:t>
            </a:r>
            <a:endParaRPr lang="en-US" altLang="zh-CN" dirty="0" smtClean="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5"/>
          <a:stretch>
            <a:fillRect/>
          </a:stretch>
        </p:blipFill>
        <p:spPr>
          <a:xfrm>
            <a:off x="7080328" y="3837109"/>
            <a:ext cx="972620" cy="910298"/>
          </a:xfrm>
          <a:prstGeom prst="rect">
            <a:avLst/>
          </a:prstGeom>
        </p:spPr>
      </p:pic>
      <p:pic>
        <p:nvPicPr>
          <p:cNvPr id="16" name="图片 15"/>
          <p:cNvPicPr>
            <a:picLocks noChangeAspect="1"/>
          </p:cNvPicPr>
          <p:nvPr/>
        </p:nvPicPr>
        <p:blipFill>
          <a:blip r:embed="rId6"/>
          <a:stretch>
            <a:fillRect/>
          </a:stretch>
        </p:blipFill>
        <p:spPr>
          <a:xfrm>
            <a:off x="8122014" y="3933256"/>
            <a:ext cx="713984" cy="668234"/>
          </a:xfrm>
          <a:prstGeom prst="rect">
            <a:avLst/>
          </a:prstGeom>
        </p:spPr>
      </p:pic>
      <p:pic>
        <p:nvPicPr>
          <p:cNvPr id="17" name="图片 16"/>
          <p:cNvPicPr>
            <a:picLocks noChangeAspect="1"/>
          </p:cNvPicPr>
          <p:nvPr/>
        </p:nvPicPr>
        <p:blipFill>
          <a:blip r:embed="rId7"/>
          <a:stretch>
            <a:fillRect/>
          </a:stretch>
        </p:blipFill>
        <p:spPr>
          <a:xfrm>
            <a:off x="9119142" y="3788478"/>
            <a:ext cx="940372" cy="934044"/>
          </a:xfrm>
          <a:prstGeom prst="rect">
            <a:avLst/>
          </a:prstGeom>
        </p:spPr>
      </p:pic>
      <p:sp>
        <p:nvSpPr>
          <p:cNvPr id="18" name="TextBox 1"/>
          <p:cNvSpPr txBox="1"/>
          <p:nvPr/>
        </p:nvSpPr>
        <p:spPr>
          <a:xfrm>
            <a:off x="6411529" y="4657832"/>
            <a:ext cx="4793281" cy="499111"/>
          </a:xfrm>
          <a:prstGeom prst="rect">
            <a:avLst/>
          </a:prstGeom>
          <a:noFill/>
        </p:spPr>
        <p:txBody>
          <a:bodyPr wrap="square" rtlCol="0">
            <a:spAutoFit/>
          </a:bodyPr>
          <a:lstStyle/>
          <a:p>
            <a:pPr>
              <a:lnSpc>
                <a:spcPct val="150000"/>
              </a:lnSpc>
            </a:pPr>
            <a:r>
              <a:rPr lang="zh-CN" altLang="zh-CN" sz="2000" b="1" dirty="0" smtClean="0">
                <a:solidFill>
                  <a:srgbClr val="92D050"/>
                </a:solidFill>
                <a:latin typeface="微软雅黑" panose="020B0503020204020204" pitchFamily="34" charset="-122"/>
                <a:ea typeface="微软雅黑" panose="020B0503020204020204" pitchFamily="34" charset="-122"/>
                <a:sym typeface="Wingdings" panose="05000000000000000000"/>
              </a:rPr>
              <a:t></a:t>
            </a:r>
            <a:r>
              <a:rPr lang="en-US" altLang="zh-CN" sz="2000" b="1" dirty="0" smtClean="0">
                <a:solidFill>
                  <a:srgbClr val="92D050"/>
                </a:solidFill>
                <a:latin typeface="微软雅黑" panose="020B0503020204020204" pitchFamily="34" charset="-122"/>
                <a:ea typeface="微软雅黑" panose="020B0503020204020204" pitchFamily="34" charset="-122"/>
                <a:sym typeface="Wingdings" panose="05000000000000000000"/>
              </a:rPr>
              <a:t>Paddle Anywhere</a:t>
            </a:r>
          </a:p>
        </p:txBody>
      </p:sp>
      <p:pic>
        <p:nvPicPr>
          <p:cNvPr id="19" name="图片 18"/>
          <p:cNvPicPr>
            <a:picLocks noChangeAspect="1"/>
          </p:cNvPicPr>
          <p:nvPr/>
        </p:nvPicPr>
        <p:blipFill>
          <a:blip r:embed="rId8"/>
          <a:stretch>
            <a:fillRect/>
          </a:stretch>
        </p:blipFill>
        <p:spPr>
          <a:xfrm>
            <a:off x="6974012" y="5213285"/>
            <a:ext cx="2145130" cy="1285894"/>
          </a:xfrm>
          <a:prstGeom prst="rect">
            <a:avLst/>
          </a:prstGeom>
        </p:spPr>
      </p:pic>
      <p:pic>
        <p:nvPicPr>
          <p:cNvPr id="20" name="图片 19"/>
          <p:cNvPicPr>
            <a:picLocks noChangeAspect="1"/>
          </p:cNvPicPr>
          <p:nvPr/>
        </p:nvPicPr>
        <p:blipFill>
          <a:blip r:embed="rId9"/>
          <a:stretch>
            <a:fillRect/>
          </a:stretch>
        </p:blipFill>
        <p:spPr>
          <a:xfrm>
            <a:off x="9250741" y="5205403"/>
            <a:ext cx="2324982" cy="1293775"/>
          </a:xfrm>
          <a:prstGeom prst="rect">
            <a:avLst/>
          </a:prstGeom>
        </p:spPr>
      </p:pic>
    </p:spTree>
    <p:extLst>
      <p:ext uri="{BB962C8B-B14F-4D97-AF65-F5344CB8AC3E}">
        <p14:creationId xmlns:p14="http://schemas.microsoft.com/office/powerpoint/2010/main" val="318438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1159885" cy="652007"/>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目录</a:t>
            </a:r>
          </a:p>
        </p:txBody>
      </p:sp>
      <p:sp>
        <p:nvSpPr>
          <p:cNvPr id="17" name="圆角矩形 16"/>
          <p:cNvSpPr/>
          <p:nvPr/>
        </p:nvSpPr>
        <p:spPr>
          <a:xfrm>
            <a:off x="3512997" y="181801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飞桨总体介绍</a:t>
            </a:r>
          </a:p>
        </p:txBody>
      </p:sp>
      <p:sp>
        <p:nvSpPr>
          <p:cNvPr id="18" name="圆角矩形 17"/>
          <p:cNvSpPr/>
          <p:nvPr/>
        </p:nvSpPr>
        <p:spPr>
          <a:xfrm>
            <a:off x="3512997" y="277120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飞桨核心框架</a:t>
            </a:r>
          </a:p>
        </p:txBody>
      </p:sp>
      <p:sp>
        <p:nvSpPr>
          <p:cNvPr id="20" name="圆角矩形 19"/>
          <p:cNvSpPr/>
          <p:nvPr/>
        </p:nvSpPr>
        <p:spPr>
          <a:xfrm>
            <a:off x="3512997" y="3724391"/>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飞桨工具组件与服务平台</a:t>
            </a:r>
          </a:p>
        </p:txBody>
      </p:sp>
      <p:sp>
        <p:nvSpPr>
          <p:cNvPr id="6" name="圆角矩形 5"/>
          <p:cNvSpPr/>
          <p:nvPr/>
        </p:nvSpPr>
        <p:spPr>
          <a:xfrm>
            <a:off x="3512997" y="467757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飞桨行业应用</a:t>
            </a:r>
          </a:p>
        </p:txBody>
      </p:sp>
    </p:spTree>
    <p:extLst>
      <p:ext uri="{BB962C8B-B14F-4D97-AF65-F5344CB8AC3E}">
        <p14:creationId xmlns:p14="http://schemas.microsoft.com/office/powerpoint/2010/main" val="4271216584"/>
      </p:ext>
    </p:extLst>
  </p:cSld>
  <p:clrMapOvr>
    <a:masterClrMapping/>
  </p:clrMapOvr>
  <mc:AlternateContent xmlns:mc="http://schemas.openxmlformats.org/markup-compatibility/2006" xmlns:p14="http://schemas.microsoft.com/office/powerpoint/2010/main">
    <mc:Choice Requires="p14">
      <p:transition spd="slow" p14:dur="2000" advTm="993"/>
    </mc:Choice>
    <mc:Fallback xmlns="">
      <p:transition spd="slow" advTm="993"/>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6179820" cy="645160"/>
          </a:xfrm>
          <a:prstGeom prst="rect">
            <a:avLst/>
          </a:prstGeom>
        </p:spPr>
        <p:txBody>
          <a:bodyPr wrap="square">
            <a:spAutoFit/>
          </a:bodyPr>
          <a:lstStyle/>
          <a:p>
            <a:r>
              <a:rPr kumimoji="1" lang="zh-CN" sz="3600" b="1" dirty="0" smtClean="0">
                <a:latin typeface="微软雅黑" panose="020B0503020204020204" pitchFamily="34" charset="-122"/>
                <a:ea typeface="微软雅黑" panose="020B0503020204020204" pitchFamily="34" charset="-122"/>
              </a:rPr>
              <a:t>工具组件</a:t>
            </a:r>
            <a:r>
              <a:rPr kumimoji="1" lang="en-US" altLang="zh-CN" sz="3600" b="1" dirty="0">
                <a:latin typeface="微软雅黑" panose="020B0503020204020204" pitchFamily="34" charset="-122"/>
                <a:ea typeface="微软雅黑" panose="020B0503020204020204" pitchFamily="34" charset="-122"/>
              </a:rPr>
              <a:t>-</a:t>
            </a:r>
            <a:r>
              <a:rPr kumimoji="1" lang="en-US" altLang="zh-CN" sz="3600" b="1" dirty="0" err="1">
                <a:latin typeface="微软雅黑" panose="020B0503020204020204" pitchFamily="34" charset="-122"/>
                <a:ea typeface="微软雅黑" panose="020B0503020204020204" pitchFamily="34" charset="-122"/>
              </a:rPr>
              <a:t>PaddleHub</a:t>
            </a:r>
            <a:endParaRPr kumimoji="1" lang="zh-CN" sz="3600" b="1" dirty="0" err="1" smtClean="0">
              <a:latin typeface="微软雅黑" panose="020B0503020204020204" pitchFamily="34" charset="-122"/>
              <a:ea typeface="微软雅黑" panose="020B0503020204020204" pitchFamily="34" charset="-122"/>
            </a:endParaRPr>
          </a:p>
        </p:txBody>
      </p:sp>
      <p:sp>
        <p:nvSpPr>
          <p:cNvPr id="7" name="文本框 6"/>
          <p:cNvSpPr txBox="1"/>
          <p:nvPr/>
        </p:nvSpPr>
        <p:spPr>
          <a:xfrm>
            <a:off x="558165" y="1567180"/>
            <a:ext cx="7642225" cy="645160"/>
          </a:xfrm>
          <a:prstGeom prst="rect">
            <a:avLst/>
          </a:prstGeom>
          <a:noFill/>
        </p:spPr>
        <p:txBody>
          <a:bodyPr wrap="square" rtlCol="0">
            <a:spAutoFit/>
          </a:bodyPr>
          <a:lstStyle/>
          <a:p>
            <a:endParaRPr lang="en-US" altLang="zh-CN"/>
          </a:p>
          <a:p>
            <a:r>
              <a:rPr lang="en-US" altLang="zh-CN"/>
              <a:t> </a:t>
            </a:r>
          </a:p>
        </p:txBody>
      </p:sp>
      <p:sp>
        <p:nvSpPr>
          <p:cNvPr id="8" name="TextBox 2"/>
          <p:cNvSpPr txBox="1"/>
          <p:nvPr/>
        </p:nvSpPr>
        <p:spPr>
          <a:xfrm>
            <a:off x="299085" y="1879202"/>
            <a:ext cx="11110443" cy="2346283"/>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       便捷</a:t>
            </a:r>
            <a:r>
              <a:rPr lang="zh-CN" altLang="en-US" sz="2000" dirty="0">
                <a:latin typeface="微软雅黑" panose="020B0503020204020204" pitchFamily="34" charset="-122"/>
                <a:ea typeface="微软雅黑" panose="020B0503020204020204" pitchFamily="34" charset="-122"/>
              </a:rPr>
              <a:t>地获取</a:t>
            </a:r>
            <a:r>
              <a:rPr lang="en-US" altLang="zh-CN" sz="2000" dirty="0">
                <a:latin typeface="微软雅黑" panose="020B0503020204020204" pitchFamily="34" charset="-122"/>
                <a:ea typeface="微软雅黑" panose="020B0503020204020204" pitchFamily="34" charset="-122"/>
              </a:rPr>
              <a:t>PaddlePaddle</a:t>
            </a:r>
            <a:r>
              <a:rPr lang="zh-CN" altLang="en-US" sz="2000" dirty="0">
                <a:latin typeface="微软雅黑" panose="020B0503020204020204" pitchFamily="34" charset="-122"/>
                <a:ea typeface="微软雅黑" panose="020B0503020204020204" pitchFamily="34" charset="-122"/>
              </a:rPr>
              <a:t>生态下的预训练模型，完成</a:t>
            </a:r>
            <a:r>
              <a:rPr lang="zh-CN" altLang="en-US" sz="2000" b="1" dirty="0">
                <a:solidFill>
                  <a:srgbClr val="FF0000"/>
                </a:solidFill>
                <a:latin typeface="微软雅黑" panose="020B0503020204020204" pitchFamily="34" charset="-122"/>
                <a:ea typeface="微软雅黑" panose="020B0503020204020204" pitchFamily="34" charset="-122"/>
              </a:rPr>
              <a:t>模型的管理和一键预测</a:t>
            </a:r>
            <a:r>
              <a:rPr lang="zh-CN" altLang="en-US" sz="2000" dirty="0">
                <a:latin typeface="微软雅黑" panose="020B0503020204020204" pitchFamily="34" charset="-122"/>
                <a:ea typeface="微软雅黑" panose="020B0503020204020204" pitchFamily="34" charset="-122"/>
              </a:rPr>
              <a:t>。配合使用</a:t>
            </a:r>
            <a:r>
              <a:rPr lang="en-US" altLang="zh-CN" sz="2000" dirty="0">
                <a:latin typeface="微软雅黑" panose="020B0503020204020204" pitchFamily="34" charset="-122"/>
                <a:ea typeface="微软雅黑" panose="020B0503020204020204" pitchFamily="34" charset="-122"/>
              </a:rPr>
              <a:t>Fine-tune API</a:t>
            </a:r>
            <a:r>
              <a:rPr lang="zh-CN" altLang="en-US" sz="2000" dirty="0">
                <a:latin typeface="微软雅黑" panose="020B0503020204020204" pitchFamily="34" charset="-122"/>
                <a:ea typeface="微软雅黑" panose="020B0503020204020204" pitchFamily="34" charset="-122"/>
              </a:rPr>
              <a:t>，可以基于大规模预训练模型快速完成迁移学习，让预训练模型能更好地</a:t>
            </a:r>
            <a:r>
              <a:rPr lang="zh-CN" altLang="en-US" sz="2000" dirty="0">
                <a:solidFill>
                  <a:srgbClr val="17B9FF"/>
                </a:solidFill>
                <a:latin typeface="微软雅黑" panose="020B0503020204020204" pitchFamily="34" charset="-122"/>
                <a:ea typeface="微软雅黑" panose="020B0503020204020204" pitchFamily="34" charset="-122"/>
              </a:rPr>
              <a:t>服务于用户特定场景的应用</a:t>
            </a:r>
            <a:r>
              <a:rPr lang="zh-CN" altLang="en-US" sz="2000" dirty="0" smtClean="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PaddleHub</a:t>
            </a:r>
            <a:r>
              <a:rPr lang="zh-CN" altLang="en-US" sz="2000" dirty="0">
                <a:solidFill>
                  <a:srgbClr val="CF54D3"/>
                </a:solidFill>
                <a:latin typeface="微软雅黑" panose="020B0503020204020204" pitchFamily="34" charset="-122"/>
                <a:ea typeface="微软雅黑" panose="020B0503020204020204" pitchFamily="34" charset="-122"/>
              </a:rPr>
              <a:t>新增</a:t>
            </a:r>
            <a:r>
              <a:rPr lang="en-US" altLang="zh-CN" sz="2000" dirty="0">
                <a:solidFill>
                  <a:srgbClr val="CF54D3"/>
                </a:solidFill>
                <a:latin typeface="微软雅黑" panose="020B0503020204020204" pitchFamily="34" charset="-122"/>
                <a:ea typeface="微软雅黑" panose="020B0503020204020204" pitchFamily="34" charset="-122"/>
              </a:rPr>
              <a:t>29</a:t>
            </a:r>
            <a:r>
              <a:rPr lang="zh-CN" altLang="en-US" sz="2000" dirty="0">
                <a:solidFill>
                  <a:srgbClr val="CF54D3"/>
                </a:solidFill>
                <a:latin typeface="微软雅黑" panose="020B0503020204020204" pitchFamily="34" charset="-122"/>
                <a:ea typeface="微软雅黑" panose="020B0503020204020204" pitchFamily="34" charset="-122"/>
              </a:rPr>
              <a:t>个</a:t>
            </a:r>
            <a:r>
              <a:rPr lang="zh-CN" altLang="en-US" sz="2000" dirty="0">
                <a:latin typeface="微软雅黑" panose="020B0503020204020204" pitchFamily="34" charset="-122"/>
                <a:ea typeface="微软雅黑" panose="020B0503020204020204" pitchFamily="34" charset="-122"/>
              </a:rPr>
              <a:t>预训练模型，总计覆盖文本、图像、视频三大领域</a:t>
            </a:r>
            <a:r>
              <a:rPr lang="en-US" altLang="zh-CN" sz="2000" dirty="0">
                <a:latin typeface="微软雅黑" panose="020B0503020204020204" pitchFamily="34" charset="-122"/>
                <a:ea typeface="微软雅黑" panose="020B0503020204020204" pitchFamily="34" charset="-122"/>
              </a:rPr>
              <a:t>40</a:t>
            </a:r>
            <a:r>
              <a:rPr lang="zh-CN" altLang="en-US" sz="2000" dirty="0">
                <a:latin typeface="微软雅黑" panose="020B0503020204020204" pitchFamily="34" charset="-122"/>
                <a:ea typeface="微软雅黑" panose="020B0503020204020204" pitchFamily="34" charset="-122"/>
              </a:rPr>
              <a:t>个模型，并全面提升易用性，发布</a:t>
            </a:r>
            <a:r>
              <a:rPr lang="en-US" altLang="zh-CN" sz="2000" dirty="0" err="1">
                <a:latin typeface="微软雅黑" panose="020B0503020204020204" pitchFamily="34" charset="-122"/>
                <a:ea typeface="微软雅黑" panose="020B0503020204020204" pitchFamily="34" charset="-122"/>
              </a:rPr>
              <a:t>PaddleHub</a:t>
            </a:r>
            <a:r>
              <a:rPr lang="zh-CN" altLang="en-US" sz="2000" dirty="0">
                <a:latin typeface="微软雅黑" panose="020B0503020204020204" pitchFamily="34" charset="-122"/>
                <a:ea typeface="微软雅黑" panose="020B0503020204020204" pitchFamily="34" charset="-122"/>
              </a:rPr>
              <a:t>官</a:t>
            </a:r>
            <a:r>
              <a:rPr lang="zh-CN" altLang="en-US" sz="2000" dirty="0" smtClean="0">
                <a:latin typeface="微软雅黑" panose="020B0503020204020204" pitchFamily="34" charset="-122"/>
                <a:ea typeface="微软雅黑" panose="020B0503020204020204" pitchFamily="34" charset="-122"/>
              </a:rPr>
              <a:t>网。</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官网：</a:t>
            </a:r>
            <a:r>
              <a:rPr lang="en-US" altLang="zh-CN" sz="2000" dirty="0">
                <a:latin typeface="微软雅黑" panose="020B0503020204020204" pitchFamily="34" charset="-122"/>
                <a:ea typeface="微软雅黑" panose="020B0503020204020204" pitchFamily="34" charset="-122"/>
                <a:hlinkClick r:id="rId2"/>
              </a:rPr>
              <a:t>https://www.paddlepaddle.org.cn/hub</a:t>
            </a:r>
            <a:endParaRPr lang="en-US" altLang="zh-CN" sz="2000" dirty="0">
              <a:latin typeface="微软雅黑" panose="020B0503020204020204" pitchFamily="34" charset="-122"/>
              <a:ea typeface="微软雅黑" panose="020B0503020204020204" pitchFamily="34" charset="-122"/>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76" y="4604331"/>
            <a:ext cx="768553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431" y="4688367"/>
            <a:ext cx="3028097" cy="203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38676" y="4193564"/>
            <a:ext cx="9599295" cy="458908"/>
          </a:xfrm>
          <a:prstGeom prst="rect">
            <a:avLst/>
          </a:prstGeom>
          <a:noFill/>
        </p:spPr>
        <p:txBody>
          <a:bodyPr wrap="square" rtlCol="0">
            <a:spAutoFit/>
          </a:bodyPr>
          <a:lstStyle/>
          <a:p>
            <a:pPr>
              <a:lnSpc>
                <a:spcPct val="150000"/>
              </a:lnSpc>
            </a:pPr>
            <a:r>
              <a:rPr lang="zh-CN" altLang="en-US" b="1" i="1" dirty="0">
                <a:latin typeface="微软雅黑" panose="020B0503020204020204" pitchFamily="34" charset="-122"/>
                <a:ea typeface="微软雅黑" panose="020B0503020204020204" pitchFamily="34" charset="-122"/>
              </a:rPr>
              <a:t>安装成功后，执行下面的命令，可以快速体验</a:t>
            </a:r>
            <a:r>
              <a:rPr lang="en-US" altLang="zh-CN" b="1" i="1" dirty="0" err="1">
                <a:latin typeface="微软雅黑" panose="020B0503020204020204" pitchFamily="34" charset="-122"/>
                <a:ea typeface="微软雅黑" panose="020B0503020204020204" pitchFamily="34" charset="-122"/>
              </a:rPr>
              <a:t>PaddleHub</a:t>
            </a:r>
            <a:r>
              <a:rPr lang="zh-CN" altLang="en-US" b="1" i="1" dirty="0">
                <a:latin typeface="微软雅黑" panose="020B0503020204020204" pitchFamily="34" charset="-122"/>
                <a:ea typeface="微软雅黑" panose="020B0503020204020204" pitchFamily="34" charset="-122"/>
              </a:rPr>
              <a:t>无需代码、一键预测的命令行功能：</a:t>
            </a: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676" y="1373235"/>
            <a:ext cx="461108" cy="461108"/>
          </a:xfrm>
          <a:prstGeom prst="rect">
            <a:avLst/>
          </a:prstGeom>
        </p:spPr>
      </p:pic>
      <p:sp>
        <p:nvSpPr>
          <p:cNvPr id="10" name="TextBox 4"/>
          <p:cNvSpPr txBox="1"/>
          <p:nvPr/>
        </p:nvSpPr>
        <p:spPr>
          <a:xfrm>
            <a:off x="899783" y="1308196"/>
            <a:ext cx="7943965" cy="592470"/>
          </a:xfrm>
          <a:prstGeom prst="rect">
            <a:avLst/>
          </a:prstGeom>
          <a:noFill/>
        </p:spPr>
        <p:txBody>
          <a:bodyPr wrap="square" rtlCol="0">
            <a:spAutoFit/>
          </a:bodyPr>
          <a:lstStyle/>
          <a:p>
            <a:pPr>
              <a:lnSpc>
                <a:spcPct val="125000"/>
              </a:lnSpc>
            </a:pPr>
            <a:r>
              <a:rPr lang="zh-CN" altLang="en-US" sz="2600" b="1" dirty="0" smtClean="0">
                <a:solidFill>
                  <a:schemeClr val="accent2">
                    <a:lumMod val="75000"/>
                  </a:schemeClr>
                </a:solidFill>
                <a:latin typeface="微软雅黑" panose="020B0503020204020204" pitchFamily="34" charset="-122"/>
                <a:ea typeface="微软雅黑" panose="020B0503020204020204" pitchFamily="34" charset="-122"/>
              </a:rPr>
              <a:t>飞</a:t>
            </a: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桨迁移</a:t>
            </a:r>
            <a:r>
              <a:rPr lang="zh-CN" altLang="en-US" sz="2600" b="1" dirty="0" smtClean="0">
                <a:solidFill>
                  <a:schemeClr val="accent2">
                    <a:lumMod val="75000"/>
                  </a:schemeClr>
                </a:solidFill>
                <a:latin typeface="微软雅黑" panose="020B0503020204020204" pitchFamily="34" charset="-122"/>
                <a:ea typeface="微软雅黑" panose="020B0503020204020204" pitchFamily="34" charset="-122"/>
              </a:rPr>
              <a:t>学习组件</a:t>
            </a:r>
            <a:r>
              <a:rPr lang="en-US" altLang="zh-CN" sz="2600" b="1" dirty="0" err="1" smtClean="0">
                <a:solidFill>
                  <a:schemeClr val="accent2">
                    <a:lumMod val="75000"/>
                  </a:schemeClr>
                </a:solidFill>
                <a:latin typeface="微软雅黑" panose="020B0503020204020204" pitchFamily="34" charset="-122"/>
                <a:ea typeface="微软雅黑" panose="020B0503020204020204" pitchFamily="34" charset="-122"/>
              </a:rPr>
              <a:t>PaddleHub</a:t>
            </a:r>
            <a:r>
              <a:rPr lang="en-US" altLang="zh-CN" sz="2600" b="1" dirty="0" smtClean="0">
                <a:solidFill>
                  <a:schemeClr val="accent2">
                    <a:lumMod val="75000"/>
                  </a:schemeClr>
                </a:solidFill>
                <a:latin typeface="微软雅黑" panose="020B0503020204020204" pitchFamily="34" charset="-122"/>
                <a:ea typeface="微软雅黑" panose="020B0503020204020204" pitchFamily="34" charset="-122"/>
              </a:rPr>
              <a:t> </a:t>
            </a:r>
            <a:endParaRPr lang="en-US" altLang="zh-CN" sz="2600" b="1" dirty="0">
              <a:solidFill>
                <a:schemeClr val="accent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2492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6179820" cy="645160"/>
          </a:xfrm>
          <a:prstGeom prst="rect">
            <a:avLst/>
          </a:prstGeom>
        </p:spPr>
        <p:txBody>
          <a:bodyPr wrap="square">
            <a:spAutoFit/>
          </a:bodyPr>
          <a:lstStyle/>
          <a:p>
            <a:r>
              <a:rPr kumimoji="1" lang="zh-CN" sz="3600" b="1" dirty="0" smtClean="0">
                <a:latin typeface="微软雅黑" panose="020B0503020204020204" pitchFamily="34" charset="-122"/>
                <a:ea typeface="微软雅黑" panose="020B0503020204020204" pitchFamily="34" charset="-122"/>
              </a:rPr>
              <a:t>工具组件</a:t>
            </a:r>
            <a:r>
              <a:rPr kumimoji="1" lang="en-US" altLang="zh-CN" sz="3600" b="1" dirty="0" smtClean="0">
                <a:latin typeface="微软雅黑" panose="020B0503020204020204" pitchFamily="34" charset="-122"/>
                <a:ea typeface="微软雅黑" panose="020B0503020204020204" pitchFamily="34" charset="-122"/>
              </a:rPr>
              <a:t>-PARL</a:t>
            </a:r>
            <a:endParaRPr kumimoji="1" lang="zh-CN" sz="3600" b="1" dirty="0" err="1" smtClean="0">
              <a:latin typeface="微软雅黑" panose="020B0503020204020204" pitchFamily="34" charset="-122"/>
              <a:ea typeface="微软雅黑" panose="020B0503020204020204" pitchFamily="34" charset="-122"/>
            </a:endParaRPr>
          </a:p>
        </p:txBody>
      </p:sp>
      <p:sp>
        <p:nvSpPr>
          <p:cNvPr id="7" name="文本框 6"/>
          <p:cNvSpPr txBox="1"/>
          <p:nvPr/>
        </p:nvSpPr>
        <p:spPr>
          <a:xfrm>
            <a:off x="558165" y="1567180"/>
            <a:ext cx="7642225" cy="645160"/>
          </a:xfrm>
          <a:prstGeom prst="rect">
            <a:avLst/>
          </a:prstGeom>
          <a:noFill/>
        </p:spPr>
        <p:txBody>
          <a:bodyPr wrap="square" rtlCol="0">
            <a:spAutoFit/>
          </a:bodyPr>
          <a:lstStyle/>
          <a:p>
            <a:endParaRPr lang="en-US" altLang="zh-CN"/>
          </a:p>
          <a:p>
            <a:r>
              <a:rPr lang="en-US" altLang="zh-CN"/>
              <a:t> </a:t>
            </a:r>
          </a:p>
        </p:txBody>
      </p:sp>
      <p:sp>
        <p:nvSpPr>
          <p:cNvPr id="8" name="TextBox 2"/>
          <p:cNvSpPr txBox="1"/>
          <p:nvPr/>
        </p:nvSpPr>
        <p:spPr>
          <a:xfrm>
            <a:off x="438676" y="1924354"/>
            <a:ext cx="11219815" cy="1569660"/>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       具有</a:t>
            </a:r>
            <a:r>
              <a:rPr lang="zh-CN" altLang="en-US" sz="2000" dirty="0">
                <a:latin typeface="微软雅黑" panose="020B0503020204020204" pitchFamily="34" charset="-122"/>
                <a:ea typeface="微软雅黑" panose="020B0503020204020204" pitchFamily="34" charset="-122"/>
              </a:rPr>
              <a:t>灵活性和可扩展性，支持可定制的并行扩展，覆盖</a:t>
            </a:r>
            <a:r>
              <a:rPr lang="en-US" altLang="zh-CN" sz="2000" dirty="0">
                <a:latin typeface="微软雅黑" panose="020B0503020204020204" pitchFamily="34" charset="-122"/>
                <a:ea typeface="微软雅黑" panose="020B0503020204020204" pitchFamily="34" charset="-122"/>
              </a:rPr>
              <a:t>DQN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DDPG</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PPO</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A2C</a:t>
            </a:r>
            <a:r>
              <a:rPr lang="zh-CN" altLang="en-US" sz="2000" dirty="0">
                <a:latin typeface="微软雅黑" panose="020B0503020204020204" pitchFamily="34" charset="-122"/>
                <a:ea typeface="微软雅黑" panose="020B0503020204020204" pitchFamily="34" charset="-122"/>
              </a:rPr>
              <a:t>等主流</a:t>
            </a:r>
            <a:r>
              <a:rPr lang="zh-CN" altLang="en-US" sz="2000" dirty="0">
                <a:solidFill>
                  <a:srgbClr val="CC0099"/>
                </a:solidFill>
                <a:latin typeface="微软雅黑" panose="020B0503020204020204" pitchFamily="34" charset="-122"/>
                <a:ea typeface="微软雅黑" panose="020B0503020204020204" pitchFamily="34" charset="-122"/>
              </a:rPr>
              <a:t>强化学习</a:t>
            </a:r>
            <a:r>
              <a:rPr lang="zh-CN" altLang="en-US" sz="2000" dirty="0">
                <a:latin typeface="微软雅黑" panose="020B0503020204020204" pitchFamily="34" charset="-122"/>
                <a:ea typeface="微软雅黑" panose="020B0503020204020204" pitchFamily="34" charset="-122"/>
              </a:rPr>
              <a:t>算法</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       参考文档：</a:t>
            </a:r>
            <a:r>
              <a:rPr lang="en-US" altLang="zh-CN" sz="2400" dirty="0" smtClean="0">
                <a:hlinkClick r:id="rId2"/>
              </a:rPr>
              <a:t>https</a:t>
            </a:r>
            <a:r>
              <a:rPr lang="en-US" altLang="zh-CN" sz="2400" dirty="0">
                <a:hlinkClick r:id="rId2"/>
              </a:rPr>
              <a:t>://</a:t>
            </a:r>
            <a:r>
              <a:rPr lang="en-US" altLang="zh-CN" sz="2400" dirty="0" smtClean="0">
                <a:hlinkClick r:id="rId2"/>
              </a:rPr>
              <a:t>github.com/PaddlePaddle/parl</a:t>
            </a:r>
            <a:endParaRPr lang="en-US" altLang="zh-CN" sz="2400" dirty="0" smtClean="0"/>
          </a:p>
        </p:txBody>
      </p:sp>
      <p:sp>
        <p:nvSpPr>
          <p:cNvPr id="2" name="TextBox 1"/>
          <p:cNvSpPr txBox="1"/>
          <p:nvPr/>
        </p:nvSpPr>
        <p:spPr>
          <a:xfrm>
            <a:off x="438675" y="3494014"/>
            <a:ext cx="11219815" cy="2862322"/>
          </a:xfrm>
          <a:prstGeom prst="rect">
            <a:avLst/>
          </a:prstGeom>
          <a:noFill/>
        </p:spPr>
        <p:txBody>
          <a:bodyPr wrap="square" rtlCol="0">
            <a:spAutoFit/>
          </a:bodyPr>
          <a:lstStyle/>
          <a:p>
            <a:pPr>
              <a:lnSpc>
                <a:spcPct val="150000"/>
              </a:lnSpc>
            </a:pPr>
            <a:r>
              <a:rPr lang="zh-CN" altLang="zh-CN" sz="2000" dirty="0">
                <a:solidFill>
                  <a:srgbClr val="00B0F0"/>
                </a:solidFill>
                <a:latin typeface="微软雅黑" panose="020B0503020204020204" pitchFamily="34" charset="-122"/>
                <a:ea typeface="微软雅黑" panose="020B0503020204020204" pitchFamily="34" charset="-122"/>
                <a:sym typeface="Wingdings" panose="05000000000000000000"/>
              </a:rPr>
              <a:t></a:t>
            </a:r>
            <a:r>
              <a:rPr lang="zh-CN" altLang="en-US" sz="2000" dirty="0">
                <a:solidFill>
                  <a:srgbClr val="00B0F0"/>
                </a:solidFill>
                <a:latin typeface="微软雅黑" panose="020B0503020204020204" pitchFamily="34" charset="-122"/>
                <a:ea typeface="微软雅黑" panose="020B0503020204020204" pitchFamily="34" charset="-122"/>
              </a:rPr>
              <a:t>可复现性保证。</a:t>
            </a:r>
            <a:r>
              <a:rPr lang="zh-CN" altLang="en-US" sz="2000" dirty="0">
                <a:latin typeface="微软雅黑" panose="020B0503020204020204" pitchFamily="34" charset="-122"/>
                <a:ea typeface="微软雅黑" panose="020B0503020204020204" pitchFamily="34" charset="-122"/>
              </a:rPr>
              <a:t>提供了高质量的主流强化学习算法实现，严格地复现了论文对应的指标。</a:t>
            </a:r>
          </a:p>
          <a:p>
            <a:pPr>
              <a:lnSpc>
                <a:spcPct val="150000"/>
              </a:lnSpc>
            </a:pPr>
            <a:r>
              <a:rPr lang="zh-CN" altLang="zh-CN" sz="2000" dirty="0">
                <a:solidFill>
                  <a:srgbClr val="00B0F0"/>
                </a:solidFill>
                <a:latin typeface="微软雅黑" panose="020B0503020204020204" pitchFamily="34" charset="-122"/>
                <a:ea typeface="微软雅黑" panose="020B0503020204020204" pitchFamily="34" charset="-122"/>
                <a:sym typeface="Wingdings" panose="05000000000000000000"/>
              </a:rPr>
              <a:t></a:t>
            </a:r>
            <a:r>
              <a:rPr lang="zh-CN" altLang="en-US" sz="2000" dirty="0">
                <a:solidFill>
                  <a:srgbClr val="00B0F0"/>
                </a:solidFill>
                <a:latin typeface="微软雅黑" panose="020B0503020204020204" pitchFamily="34" charset="-122"/>
                <a:ea typeface="微软雅黑" panose="020B0503020204020204" pitchFamily="34" charset="-122"/>
              </a:rPr>
              <a:t>大规模并行支持。</a:t>
            </a:r>
            <a:r>
              <a:rPr lang="zh-CN" altLang="en-US" sz="2000" dirty="0">
                <a:latin typeface="微软雅黑" panose="020B0503020204020204" pitchFamily="34" charset="-122"/>
                <a:ea typeface="微软雅黑" panose="020B0503020204020204" pitchFamily="34" charset="-122"/>
              </a:rPr>
              <a:t>最高可支持上万个</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的同时并发计算，并且支持多</a:t>
            </a:r>
            <a:r>
              <a:rPr lang="en-US"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强化学习模型的训练。</a:t>
            </a:r>
          </a:p>
          <a:p>
            <a:pPr>
              <a:lnSpc>
                <a:spcPct val="150000"/>
              </a:lnSpc>
            </a:pPr>
            <a:r>
              <a:rPr lang="zh-CN" altLang="zh-CN" sz="2000" dirty="0">
                <a:solidFill>
                  <a:srgbClr val="00B0F0"/>
                </a:solidFill>
                <a:latin typeface="微软雅黑" panose="020B0503020204020204" pitchFamily="34" charset="-122"/>
                <a:ea typeface="微软雅黑" panose="020B0503020204020204" pitchFamily="34" charset="-122"/>
                <a:sym typeface="Wingdings" panose="05000000000000000000"/>
              </a:rPr>
              <a:t></a:t>
            </a:r>
            <a:r>
              <a:rPr lang="zh-CN" altLang="en-US" sz="2000" dirty="0">
                <a:solidFill>
                  <a:srgbClr val="00B0F0"/>
                </a:solidFill>
                <a:latin typeface="微软雅黑" panose="020B0503020204020204" pitchFamily="34" charset="-122"/>
                <a:ea typeface="微软雅黑" panose="020B0503020204020204" pitchFamily="34" charset="-122"/>
              </a:rPr>
              <a:t>可复用性强。</a:t>
            </a:r>
            <a:r>
              <a:rPr lang="zh-CN" altLang="en-US" sz="2000" dirty="0">
                <a:latin typeface="微软雅黑" panose="020B0503020204020204" pitchFamily="34" charset="-122"/>
                <a:ea typeface="微软雅黑" panose="020B0503020204020204" pitchFamily="34" charset="-122"/>
              </a:rPr>
              <a:t>用户无需自己重新实现算法，通过复用框架提供的算法可以轻松地把经典强化学习算法应用到具体的场景中。</a:t>
            </a:r>
          </a:p>
          <a:p>
            <a:pPr>
              <a:lnSpc>
                <a:spcPct val="150000"/>
              </a:lnSpc>
            </a:pPr>
            <a:r>
              <a:rPr lang="zh-CN" altLang="zh-CN" sz="2000" dirty="0">
                <a:solidFill>
                  <a:srgbClr val="00B0F0"/>
                </a:solidFill>
                <a:latin typeface="微软雅黑" panose="020B0503020204020204" pitchFamily="34" charset="-122"/>
                <a:ea typeface="微软雅黑" panose="020B0503020204020204" pitchFamily="34" charset="-122"/>
                <a:sym typeface="Wingdings" panose="05000000000000000000"/>
              </a:rPr>
              <a:t></a:t>
            </a:r>
            <a:r>
              <a:rPr lang="zh-CN" altLang="en-US" sz="2000" dirty="0">
                <a:solidFill>
                  <a:srgbClr val="00B0F0"/>
                </a:solidFill>
                <a:latin typeface="微软雅黑" panose="020B0503020204020204" pitchFamily="34" charset="-122"/>
                <a:ea typeface="微软雅黑" panose="020B0503020204020204" pitchFamily="34" charset="-122"/>
              </a:rPr>
              <a:t>良好扩展性。</a:t>
            </a:r>
            <a:r>
              <a:rPr lang="zh-CN" altLang="en-US" sz="2000" dirty="0">
                <a:latin typeface="微软雅黑" panose="020B0503020204020204" pitchFamily="34" charset="-122"/>
                <a:ea typeface="微软雅黑" panose="020B0503020204020204" pitchFamily="34" charset="-122"/>
              </a:rPr>
              <a:t>当用户想调研新的算法时，可以通过</a:t>
            </a:r>
            <a:r>
              <a:rPr lang="zh-CN" altLang="en-US" sz="2000" dirty="0" smtClean="0">
                <a:latin typeface="微软雅黑" panose="020B0503020204020204" pitchFamily="34" charset="-122"/>
                <a:ea typeface="微软雅黑" panose="020B0503020204020204" pitchFamily="34" charset="-122"/>
              </a:rPr>
              <a:t>继承</a:t>
            </a:r>
            <a:r>
              <a:rPr lang="en-US" altLang="zh-CN" sz="2000" dirty="0" smtClean="0">
                <a:latin typeface="微软雅黑" panose="020B0503020204020204" pitchFamily="34" charset="-122"/>
                <a:ea typeface="微软雅黑" panose="020B0503020204020204" pitchFamily="34" charset="-122"/>
              </a:rPr>
              <a:t>PARL</a:t>
            </a:r>
            <a:r>
              <a:rPr lang="zh-CN" altLang="en-US" sz="2000" dirty="0" smtClean="0">
                <a:latin typeface="微软雅黑" panose="020B0503020204020204" pitchFamily="34" charset="-122"/>
                <a:ea typeface="微软雅黑" panose="020B0503020204020204" pitchFamily="34" charset="-122"/>
              </a:rPr>
              <a:t>提供</a:t>
            </a:r>
            <a:r>
              <a:rPr lang="zh-CN" altLang="en-US" sz="2000" dirty="0">
                <a:latin typeface="微软雅黑" panose="020B0503020204020204" pitchFamily="34" charset="-122"/>
                <a:ea typeface="微软雅黑" panose="020B0503020204020204" pitchFamily="34" charset="-122"/>
              </a:rPr>
              <a:t>的基</a:t>
            </a:r>
            <a:r>
              <a:rPr lang="zh-CN" altLang="en-US" sz="2000" dirty="0" smtClean="0">
                <a:latin typeface="微软雅黑" panose="020B0503020204020204" pitchFamily="34" charset="-122"/>
                <a:ea typeface="微软雅黑" panose="020B0503020204020204" pitchFamily="34" charset="-122"/>
              </a:rPr>
              <a:t>类快速</a:t>
            </a:r>
            <a:r>
              <a:rPr lang="zh-CN" altLang="en-US" sz="2000" dirty="0">
                <a:latin typeface="微软雅黑" panose="020B0503020204020204" pitchFamily="34" charset="-122"/>
                <a:ea typeface="微软雅黑" panose="020B0503020204020204" pitchFamily="34" charset="-122"/>
              </a:rPr>
              <a:t>实现自己的强化学习算法</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676" y="1373235"/>
            <a:ext cx="461108" cy="461108"/>
          </a:xfrm>
          <a:prstGeom prst="rect">
            <a:avLst/>
          </a:prstGeom>
        </p:spPr>
      </p:pic>
      <p:sp>
        <p:nvSpPr>
          <p:cNvPr id="9" name="TextBox 4"/>
          <p:cNvSpPr txBox="1"/>
          <p:nvPr/>
        </p:nvSpPr>
        <p:spPr>
          <a:xfrm>
            <a:off x="899783" y="1308196"/>
            <a:ext cx="7943965" cy="546753"/>
          </a:xfrm>
          <a:prstGeom prst="rect">
            <a:avLst/>
          </a:prstGeom>
          <a:noFill/>
        </p:spPr>
        <p:txBody>
          <a:bodyPr wrap="square" rtlCol="0">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飞桨强化学习组件</a:t>
            </a:r>
            <a:r>
              <a:rPr lang="en-US" altLang="zh-CN" sz="2600" b="1" dirty="0">
                <a:solidFill>
                  <a:schemeClr val="accent2">
                    <a:lumMod val="75000"/>
                  </a:schemeClr>
                </a:solidFill>
                <a:latin typeface="微软雅黑" panose="020B0503020204020204" pitchFamily="34" charset="-122"/>
                <a:ea typeface="微软雅黑" panose="020B0503020204020204" pitchFamily="34" charset="-122"/>
              </a:rPr>
              <a:t>PARL </a:t>
            </a:r>
          </a:p>
        </p:txBody>
      </p:sp>
    </p:spTree>
    <p:extLst>
      <p:ext uri="{BB962C8B-B14F-4D97-AF65-F5344CB8AC3E}">
        <p14:creationId xmlns:p14="http://schemas.microsoft.com/office/powerpoint/2010/main" val="23305977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465" y="3030539"/>
            <a:ext cx="5918835" cy="305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1539240" y="400050"/>
            <a:ext cx="6179820" cy="645160"/>
          </a:xfrm>
          <a:prstGeom prst="rect">
            <a:avLst/>
          </a:prstGeom>
        </p:spPr>
        <p:txBody>
          <a:bodyPr wrap="square">
            <a:spAutoFit/>
          </a:bodyPr>
          <a:lstStyle/>
          <a:p>
            <a:r>
              <a:rPr kumimoji="1" lang="zh-CN" sz="3600" b="1" dirty="0" smtClean="0">
                <a:latin typeface="微软雅黑" panose="020B0503020204020204" pitchFamily="34" charset="-122"/>
                <a:ea typeface="微软雅黑" panose="020B0503020204020204" pitchFamily="34" charset="-122"/>
              </a:rPr>
              <a:t>工具组件</a:t>
            </a:r>
            <a:r>
              <a:rPr kumimoji="1" lang="en-US" altLang="zh-CN" sz="3600" b="1" dirty="0">
                <a:latin typeface="微软雅黑" panose="020B0503020204020204" pitchFamily="34" charset="-122"/>
                <a:ea typeface="微软雅黑" panose="020B0503020204020204" pitchFamily="34" charset="-122"/>
              </a:rPr>
              <a:t>- </a:t>
            </a:r>
            <a:r>
              <a:rPr kumimoji="1" lang="en-US" altLang="zh-CN" sz="3600" b="1" dirty="0" err="1">
                <a:latin typeface="微软雅黑" panose="020B0503020204020204" pitchFamily="34" charset="-122"/>
                <a:ea typeface="微软雅黑" panose="020B0503020204020204" pitchFamily="34" charset="-122"/>
              </a:rPr>
              <a:t>AutoDL</a:t>
            </a:r>
            <a:endParaRPr kumimoji="1" lang="zh-CN" sz="3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58165" y="1567180"/>
            <a:ext cx="7642225" cy="645160"/>
          </a:xfrm>
          <a:prstGeom prst="rect">
            <a:avLst/>
          </a:prstGeom>
          <a:noFill/>
        </p:spPr>
        <p:txBody>
          <a:bodyPr wrap="square" rtlCol="0">
            <a:spAutoFit/>
          </a:bodyPr>
          <a:lstStyle/>
          <a:p>
            <a:endParaRPr lang="en-US" altLang="zh-CN"/>
          </a:p>
          <a:p>
            <a:r>
              <a:rPr lang="en-US" altLang="zh-CN"/>
              <a:t> </a:t>
            </a:r>
          </a:p>
        </p:txBody>
      </p:sp>
      <p:sp>
        <p:nvSpPr>
          <p:cNvPr id="8" name="TextBox 2"/>
          <p:cNvSpPr txBox="1"/>
          <p:nvPr/>
        </p:nvSpPr>
        <p:spPr>
          <a:xfrm>
            <a:off x="438676" y="1913434"/>
            <a:ext cx="10445115" cy="1477328"/>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sym typeface="Wingdings" panose="05000000000000000000"/>
              </a:rPr>
              <a:t>       开源的</a:t>
            </a:r>
            <a:r>
              <a:rPr lang="zh-CN" altLang="en-US" sz="2000" b="1" dirty="0" smtClean="0">
                <a:solidFill>
                  <a:srgbClr val="FF0000"/>
                </a:solidFill>
                <a:latin typeface="微软雅黑" panose="020B0503020204020204" pitchFamily="34" charset="-122"/>
                <a:ea typeface="微软雅黑" panose="020B0503020204020204" pitchFamily="34" charset="-122"/>
                <a:sym typeface="Wingdings" panose="05000000000000000000"/>
              </a:rPr>
              <a:t>网络结构自动化设计</a:t>
            </a:r>
            <a:r>
              <a:rPr lang="zh-CN" altLang="en-US" sz="2000" dirty="0">
                <a:latin typeface="微软雅黑" panose="020B0503020204020204" pitchFamily="34" charset="-122"/>
                <a:ea typeface="微软雅黑" panose="020B0503020204020204" pitchFamily="34" charset="-122"/>
                <a:sym typeface="Wingdings" panose="05000000000000000000"/>
              </a:rPr>
              <a:t>技术</a:t>
            </a:r>
            <a:r>
              <a:rPr lang="zh-CN" altLang="en-US" sz="2000" dirty="0" smtClean="0">
                <a:latin typeface="微软雅黑" panose="020B0503020204020204" pitchFamily="34" charset="-122"/>
                <a:ea typeface="微软雅黑" panose="020B0503020204020204" pitchFamily="34" charset="-122"/>
                <a:sym typeface="Wingdings" panose="05000000000000000000"/>
              </a:rPr>
              <a:t>。</a:t>
            </a:r>
            <a:r>
              <a:rPr lang="en-US" altLang="zh-CN" sz="2000" dirty="0" err="1" smtClean="0">
                <a:latin typeface="微软雅黑" panose="020B0503020204020204" pitchFamily="34" charset="-122"/>
                <a:ea typeface="微软雅黑" panose="020B0503020204020204" pitchFamily="34" charset="-122"/>
                <a:sym typeface="Wingdings" panose="05000000000000000000"/>
              </a:rPr>
              <a:t>AutoDL</a:t>
            </a:r>
            <a:r>
              <a:rPr lang="zh-CN" altLang="en-US" sz="2000" dirty="0" smtClean="0">
                <a:latin typeface="微软雅黑" panose="020B0503020204020204" pitchFamily="34" charset="-122"/>
                <a:ea typeface="微软雅黑" panose="020B0503020204020204" pitchFamily="34" charset="-122"/>
              </a:rPr>
              <a:t>是</a:t>
            </a:r>
            <a:r>
              <a:rPr lang="zh-CN" altLang="en-US" sz="2000" dirty="0">
                <a:latin typeface="微软雅黑" panose="020B0503020204020204" pitchFamily="34" charset="-122"/>
                <a:ea typeface="微软雅黑" panose="020B0503020204020204" pitchFamily="34" charset="-122"/>
              </a:rPr>
              <a:t>一种高效的</a:t>
            </a:r>
            <a:r>
              <a:rPr lang="zh-CN" altLang="en-US" sz="2000" dirty="0">
                <a:solidFill>
                  <a:srgbClr val="17B9FF"/>
                </a:solidFill>
                <a:latin typeface="微软雅黑" panose="020B0503020204020204" pitchFamily="34" charset="-122"/>
                <a:ea typeface="微软雅黑" panose="020B0503020204020204" pitchFamily="34" charset="-122"/>
              </a:rPr>
              <a:t>自动搜索构建</a:t>
            </a:r>
            <a:r>
              <a:rPr lang="zh-CN" altLang="en-US" sz="2000" dirty="0">
                <a:latin typeface="微软雅黑" panose="020B0503020204020204" pitchFamily="34" charset="-122"/>
                <a:ea typeface="微软雅黑" panose="020B0503020204020204" pitchFamily="34" charset="-122"/>
              </a:rPr>
              <a:t>最佳网络结构的方法，通过</a:t>
            </a:r>
            <a:r>
              <a:rPr lang="zh-CN" altLang="en-US" sz="2000" dirty="0">
                <a:solidFill>
                  <a:srgbClr val="17B9FF"/>
                </a:solidFill>
                <a:latin typeface="微软雅黑" panose="020B0503020204020204" pitchFamily="34" charset="-122"/>
                <a:ea typeface="微软雅黑" panose="020B0503020204020204" pitchFamily="34" charset="-122"/>
              </a:rPr>
              <a:t>增强学习</a:t>
            </a:r>
            <a:r>
              <a:rPr lang="zh-CN" altLang="en-US" sz="2000" dirty="0">
                <a:latin typeface="微软雅黑" panose="020B0503020204020204" pitchFamily="34" charset="-122"/>
                <a:ea typeface="微软雅黑" panose="020B0503020204020204" pitchFamily="34" charset="-122"/>
              </a:rPr>
              <a:t>在不断训练过程中得到定制化高质量的模型</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       参考文档：</a:t>
            </a:r>
            <a:r>
              <a:rPr lang="en-US" altLang="zh-CN" sz="2000" b="1" dirty="0">
                <a:latin typeface="微软雅黑" panose="020B0503020204020204" pitchFamily="34" charset="-122"/>
                <a:ea typeface="微软雅黑" panose="020B0503020204020204" pitchFamily="34" charset="-122"/>
                <a:hlinkClick r:id="rId3"/>
              </a:rPr>
              <a:t> </a:t>
            </a:r>
            <a:r>
              <a:rPr lang="en-US" altLang="zh-CN" sz="2000" dirty="0">
                <a:hlinkClick r:id="rId3"/>
              </a:rPr>
              <a:t>https://</a:t>
            </a:r>
            <a:r>
              <a:rPr lang="en-US" altLang="zh-CN" sz="2000" dirty="0" smtClean="0">
                <a:hlinkClick r:id="rId3"/>
              </a:rPr>
              <a:t>github.com/PaddlePaddle/AutoDL/tree/master/AutoDL%20Design</a:t>
            </a:r>
            <a:endParaRPr lang="zh-CN" altLang="en-US" sz="2000" dirty="0">
              <a:latin typeface="微软雅黑" panose="020B0503020204020204" pitchFamily="34" charset="-122"/>
              <a:ea typeface="微软雅黑" panose="020B0503020204020204" pitchFamily="34" charset="-122"/>
            </a:endParaRPr>
          </a:p>
        </p:txBody>
      </p:sp>
      <p:sp>
        <p:nvSpPr>
          <p:cNvPr id="2" name="TextBox 1"/>
          <p:cNvSpPr txBox="1"/>
          <p:nvPr/>
        </p:nvSpPr>
        <p:spPr>
          <a:xfrm>
            <a:off x="438785" y="3568700"/>
            <a:ext cx="3777615" cy="1754326"/>
          </a:xfrm>
          <a:prstGeom prst="rect">
            <a:avLst/>
          </a:prstGeom>
          <a:noFill/>
        </p:spPr>
        <p:txBody>
          <a:bodyPr wrap="square" rtlCol="0">
            <a:spAutoFit/>
          </a:bodyPr>
          <a:lstStyle/>
          <a:p>
            <a:pPr>
              <a:lnSpc>
                <a:spcPct val="150000"/>
              </a:lnSpc>
            </a:pPr>
            <a:r>
              <a:rPr lang="en-US" altLang="zh-CN" dirty="0" smtClean="0">
                <a:solidFill>
                  <a:srgbClr val="000000"/>
                </a:solidFill>
                <a:latin typeface="微软雅黑" panose="020B0503020204020204" pitchFamily="34" charset="-122"/>
                <a:ea typeface="微软雅黑" panose="020B0503020204020204" pitchFamily="34" charset="-122"/>
              </a:rPr>
              <a:t>       </a:t>
            </a:r>
            <a:r>
              <a:rPr lang="zh-CN" altLang="en-US" dirty="0" smtClean="0">
                <a:solidFill>
                  <a:srgbClr val="000000"/>
                </a:solidFill>
                <a:latin typeface="微软雅黑" panose="020B0503020204020204" pitchFamily="34" charset="-122"/>
                <a:ea typeface="微软雅黑" panose="020B0503020204020204" pitchFamily="34" charset="-122"/>
              </a:rPr>
              <a:t>飞</a:t>
            </a:r>
            <a:r>
              <a:rPr lang="zh-CN" altLang="en-US" dirty="0">
                <a:solidFill>
                  <a:srgbClr val="000000"/>
                </a:solidFill>
                <a:latin typeface="微软雅黑" panose="020B0503020204020204" pitchFamily="34" charset="-122"/>
                <a:ea typeface="微软雅黑" panose="020B0503020204020204" pitchFamily="34" charset="-122"/>
              </a:rPr>
              <a:t>桨自动化网络结构设计</a:t>
            </a:r>
            <a:r>
              <a:rPr lang="zh-CN" altLang="en-US" dirty="0" smtClean="0">
                <a:solidFill>
                  <a:srgbClr val="000000"/>
                </a:solidFill>
                <a:latin typeface="微软雅黑" panose="020B0503020204020204" pitchFamily="34" charset="-122"/>
                <a:ea typeface="微软雅黑" panose="020B0503020204020204" pitchFamily="34" charset="-122"/>
              </a:rPr>
              <a:t>组件设计</a:t>
            </a:r>
            <a:r>
              <a:rPr lang="zh-CN" altLang="en-US" dirty="0">
                <a:solidFill>
                  <a:srgbClr val="000000"/>
                </a:solidFill>
                <a:latin typeface="微软雅黑" panose="020B0503020204020204" pitchFamily="34" charset="-122"/>
                <a:ea typeface="微软雅黑" panose="020B0503020204020204" pitchFamily="34" charset="-122"/>
              </a:rPr>
              <a:t>的图像分类网络在</a:t>
            </a:r>
            <a:r>
              <a:rPr lang="en-US" altLang="zh-CN" dirty="0">
                <a:solidFill>
                  <a:srgbClr val="000000"/>
                </a:solidFill>
                <a:latin typeface="微软雅黑" panose="020B0503020204020204" pitchFamily="34" charset="-122"/>
                <a:ea typeface="微软雅黑" panose="020B0503020204020204" pitchFamily="34" charset="-122"/>
              </a:rPr>
              <a:t>CIFAR10</a:t>
            </a:r>
            <a:r>
              <a:rPr lang="zh-CN" altLang="en-US" dirty="0">
                <a:solidFill>
                  <a:srgbClr val="000000"/>
                </a:solidFill>
                <a:latin typeface="微软雅黑" panose="020B0503020204020204" pitchFamily="34" charset="-122"/>
                <a:ea typeface="微软雅黑" panose="020B0503020204020204" pitchFamily="34" charset="-122"/>
              </a:rPr>
              <a:t>数据集上准确率达到</a:t>
            </a:r>
            <a:r>
              <a:rPr lang="en-US" altLang="zh-CN" dirty="0">
                <a:solidFill>
                  <a:srgbClr val="000000"/>
                </a:solidFill>
                <a:latin typeface="微软雅黑" panose="020B0503020204020204" pitchFamily="34" charset="-122"/>
                <a:ea typeface="微软雅黑" panose="020B0503020204020204" pitchFamily="34" charset="-122"/>
              </a:rPr>
              <a:t>98%</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dirty="0">
                <a:solidFill>
                  <a:srgbClr val="17B9FF"/>
                </a:solidFill>
                <a:latin typeface="微软雅黑" panose="020B0503020204020204" pitchFamily="34" charset="-122"/>
                <a:ea typeface="微软雅黑" panose="020B0503020204020204" pitchFamily="34" charset="-122"/>
              </a:rPr>
              <a:t>效果全面超过人类专家，居于业内领先位置</a:t>
            </a:r>
            <a:r>
              <a:rPr lang="zh-CN" altLang="en-US" dirty="0" smtClean="0">
                <a:solidFill>
                  <a:srgbClr val="000000"/>
                </a:solidFill>
                <a:latin typeface="微软雅黑" panose="020B0503020204020204" pitchFamily="34" charset="-122"/>
                <a:ea typeface="微软雅黑" panose="020B0503020204020204" pitchFamily="34" charset="-122"/>
              </a:rPr>
              <a:t>。</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a:xfrm>
            <a:off x="4254182" y="6171901"/>
            <a:ext cx="7569200"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通过</a:t>
            </a:r>
            <a:r>
              <a:rPr lang="zh-CN" altLang="en-US" sz="2000" dirty="0">
                <a:solidFill>
                  <a:srgbClr val="CF54D3"/>
                </a:solidFill>
                <a:latin typeface="微软雅黑" panose="020B0503020204020204" pitchFamily="34" charset="-122"/>
                <a:ea typeface="微软雅黑" panose="020B0503020204020204" pitchFamily="34" charset="-122"/>
              </a:rPr>
              <a:t>不断的迭代搜索</a:t>
            </a:r>
            <a:r>
              <a:rPr lang="zh-CN" altLang="en-US" sz="2000" dirty="0">
                <a:latin typeface="微软雅黑" panose="020B0503020204020204" pitchFamily="34" charset="-122"/>
                <a:ea typeface="微软雅黑" panose="020B0503020204020204" pitchFamily="34" charset="-122"/>
              </a:rPr>
              <a:t>，使得自动构建模型的效果在不断增强。</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676" y="1373235"/>
            <a:ext cx="461108" cy="461108"/>
          </a:xfrm>
          <a:prstGeom prst="rect">
            <a:avLst/>
          </a:prstGeom>
        </p:spPr>
      </p:pic>
      <p:sp>
        <p:nvSpPr>
          <p:cNvPr id="10" name="TextBox 4"/>
          <p:cNvSpPr txBox="1"/>
          <p:nvPr/>
        </p:nvSpPr>
        <p:spPr>
          <a:xfrm>
            <a:off x="899783" y="1308196"/>
            <a:ext cx="7943965" cy="592470"/>
          </a:xfrm>
          <a:prstGeom prst="rect">
            <a:avLst/>
          </a:prstGeom>
          <a:noFill/>
        </p:spPr>
        <p:txBody>
          <a:bodyPr wrap="square" rtlCol="0">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飞桨自动化网络结构设计组件</a:t>
            </a:r>
            <a:r>
              <a:rPr lang="en-US" altLang="zh-CN" sz="2600" b="1" dirty="0" err="1">
                <a:solidFill>
                  <a:schemeClr val="accent2">
                    <a:lumMod val="75000"/>
                  </a:schemeClr>
                </a:solidFill>
                <a:latin typeface="微软雅黑" panose="020B0503020204020204" pitchFamily="34" charset="-122"/>
                <a:ea typeface="微软雅黑" panose="020B0503020204020204" pitchFamily="34" charset="-122"/>
              </a:rPr>
              <a:t>AutoDL</a:t>
            </a:r>
            <a:r>
              <a:rPr lang="en-US" altLang="zh-CN" sz="2600" b="1" dirty="0">
                <a:solidFill>
                  <a:schemeClr val="accent2">
                    <a:lumMod val="75000"/>
                  </a:schemeClr>
                </a:solidFill>
                <a:latin typeface="微软雅黑" panose="020B0503020204020204" pitchFamily="34" charset="-122"/>
                <a:ea typeface="微软雅黑" panose="020B0503020204020204" pitchFamily="34" charset="-122"/>
              </a:rPr>
              <a:t> Design </a:t>
            </a:r>
          </a:p>
        </p:txBody>
      </p:sp>
    </p:spTree>
    <p:extLst>
      <p:ext uri="{BB962C8B-B14F-4D97-AF65-F5344CB8AC3E}">
        <p14:creationId xmlns:p14="http://schemas.microsoft.com/office/powerpoint/2010/main" val="3373072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6179820" cy="646331"/>
          </a:xfrm>
          <a:prstGeom prst="rect">
            <a:avLst/>
          </a:prstGeom>
        </p:spPr>
        <p:txBody>
          <a:bodyPr wrap="square">
            <a:spAutoFit/>
          </a:bodyPr>
          <a:lstStyle/>
          <a:p>
            <a:r>
              <a:rPr kumimoji="1" lang="zh-CN" sz="3600" b="1" dirty="0" smtClean="0">
                <a:latin typeface="微软雅黑" panose="020B0503020204020204" pitchFamily="34" charset="-122"/>
                <a:ea typeface="微软雅黑" panose="020B0503020204020204" pitchFamily="34" charset="-122"/>
              </a:rPr>
              <a:t>工具组件</a:t>
            </a:r>
            <a:r>
              <a:rPr kumimoji="1" lang="en-US" altLang="zh-CN" sz="3600" b="1" dirty="0">
                <a:latin typeface="微软雅黑" panose="020B0503020204020204" pitchFamily="34" charset="-122"/>
                <a:ea typeface="微软雅黑" panose="020B0503020204020204" pitchFamily="34" charset="-122"/>
              </a:rPr>
              <a:t>-</a:t>
            </a:r>
            <a:r>
              <a:rPr kumimoji="1" lang="en-US" altLang="zh-CN" sz="3600" b="1" dirty="0" err="1" smtClean="0">
                <a:latin typeface="微软雅黑" panose="020B0503020204020204" pitchFamily="34" charset="-122"/>
                <a:ea typeface="微软雅黑" panose="020B0503020204020204" pitchFamily="34" charset="-122"/>
              </a:rPr>
              <a:t>VisualDL</a:t>
            </a:r>
            <a:endParaRPr kumimoji="1" lang="en-US" altLang="zh-CN" sz="3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58165" y="1567180"/>
            <a:ext cx="7642225" cy="645160"/>
          </a:xfrm>
          <a:prstGeom prst="rect">
            <a:avLst/>
          </a:prstGeom>
          <a:noFill/>
        </p:spPr>
        <p:txBody>
          <a:bodyPr wrap="square" rtlCol="0">
            <a:spAutoFit/>
          </a:bodyPr>
          <a:lstStyle/>
          <a:p>
            <a:endParaRPr lang="en-US" altLang="zh-CN"/>
          </a:p>
          <a:p>
            <a:r>
              <a:rPr lang="en-US" altLang="zh-CN"/>
              <a:t> </a:t>
            </a:r>
          </a:p>
        </p:txBody>
      </p:sp>
      <p:sp>
        <p:nvSpPr>
          <p:cNvPr id="8" name="TextBox 2"/>
          <p:cNvSpPr txBox="1"/>
          <p:nvPr/>
        </p:nvSpPr>
        <p:spPr>
          <a:xfrm>
            <a:off x="196917" y="1823187"/>
            <a:ext cx="10699115" cy="1477328"/>
          </a:xfrm>
          <a:prstGeom prst="rect">
            <a:avLst/>
          </a:prstGeom>
          <a:noFill/>
        </p:spPr>
        <p:txBody>
          <a:bodyPr wrap="square" rtlCol="0">
            <a:spAutoFit/>
          </a:bodyPr>
          <a:lstStyle/>
          <a:p>
            <a:pPr>
              <a:lnSpc>
                <a:spcPct val="150000"/>
              </a:lnSpc>
            </a:pPr>
            <a:r>
              <a:rPr lang="en-US" altLang="zh-CN" sz="2000" dirty="0" smtClean="0">
                <a:latin typeface="微软雅黑" panose="020B0503020204020204" pitchFamily="34" charset="-122"/>
                <a:ea typeface="微软雅黑" panose="020B0503020204020204" pitchFamily="34" charset="-122"/>
              </a:rPr>
              <a:t>       </a:t>
            </a:r>
            <a:r>
              <a:rPr lang="en-US" altLang="zh-CN" sz="2000" dirty="0" err="1" smtClean="0">
                <a:latin typeface="微软雅黑" panose="020B0503020204020204" pitchFamily="34" charset="-122"/>
                <a:ea typeface="微软雅黑" panose="020B0503020204020204" pitchFamily="34" charset="-122"/>
              </a:rPr>
              <a:t>VisualDL</a:t>
            </a:r>
            <a:r>
              <a:rPr lang="en-US" altLang="zh-CN" sz="2000" dirty="0" smtClean="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是一款开源的、支持多个深度学习框架的数据</a:t>
            </a:r>
            <a:r>
              <a:rPr lang="zh-CN" altLang="en-US" sz="2000" dirty="0">
                <a:solidFill>
                  <a:srgbClr val="CC0099"/>
                </a:solidFill>
                <a:latin typeface="微软雅黑" panose="020B0503020204020204" pitchFamily="34" charset="-122"/>
                <a:ea typeface="微软雅黑" panose="020B0503020204020204" pitchFamily="34" charset="-122"/>
              </a:rPr>
              <a:t>可视化工具库</a:t>
            </a:r>
            <a:r>
              <a:rPr lang="zh-CN" altLang="en-US" sz="2000" dirty="0">
                <a:latin typeface="微软雅黑" panose="020B0503020204020204" pitchFamily="34" charset="-122"/>
                <a:ea typeface="微软雅黑" panose="020B0503020204020204" pitchFamily="34" charset="-122"/>
              </a:rPr>
              <a:t>；可以将神经网络的各种训练结果以及网络的结构以可视化的形式呈现。</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       参考文档：</a:t>
            </a:r>
            <a:r>
              <a:rPr lang="en-US" altLang="zh-CN" sz="2000" dirty="0" smtClean="0">
                <a:hlinkClick r:id="rId2"/>
              </a:rPr>
              <a:t>http</a:t>
            </a:r>
            <a:r>
              <a:rPr lang="en-US" altLang="zh-CN" sz="2000" dirty="0">
                <a:hlinkClick r:id="rId2"/>
              </a:rPr>
              <a:t>://</a:t>
            </a:r>
            <a:r>
              <a:rPr lang="en-US" altLang="zh-CN" sz="2000" dirty="0" smtClean="0">
                <a:hlinkClick r:id="rId2"/>
              </a:rPr>
              <a:t>visualdl.PaddlePaddle.org</a:t>
            </a:r>
            <a:r>
              <a:rPr lang="en-US" altLang="zh-CN" sz="2000" dirty="0">
                <a:hlinkClick r:id="rId2"/>
              </a:rPr>
              <a:t>/ </a:t>
            </a:r>
            <a:endParaRPr lang="en-US" altLang="zh-CN" sz="2000" dirty="0" smtClean="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869" y="3308656"/>
            <a:ext cx="2874962" cy="1995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29419" y="3609855"/>
            <a:ext cx="2870200" cy="1338828"/>
          </a:xfrm>
          <a:prstGeom prst="rect">
            <a:avLst/>
          </a:prstGeom>
          <a:noFill/>
        </p:spPr>
        <p:txBody>
          <a:bodyPr wrap="square" rtlCol="0">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VisualDL</a:t>
            </a:r>
            <a:r>
              <a:rPr lang="zh-CN" altLang="en-US" dirty="0" smtClean="0">
                <a:latin typeface="微软雅黑" panose="020B0503020204020204" pitchFamily="34" charset="-122"/>
                <a:ea typeface="微软雅黑" panose="020B0503020204020204" pitchFamily="34" charset="-122"/>
              </a:rPr>
              <a:t>提供</a:t>
            </a:r>
            <a:r>
              <a:rPr lang="en-US" altLang="zh-CN" dirty="0" smtClean="0">
                <a:latin typeface="微软雅黑" panose="020B0503020204020204" pitchFamily="34" charset="-122"/>
                <a:ea typeface="微软雅黑" panose="020B0503020204020204" pitchFamily="34" charset="-122"/>
              </a:rPr>
              <a:t>scalar</a:t>
            </a:r>
            <a:r>
              <a:rPr lang="zh-CN" altLang="en-US" dirty="0">
                <a:latin typeface="微软雅黑" panose="020B0503020204020204" pitchFamily="34" charset="-122"/>
                <a:ea typeface="微软雅黑" panose="020B0503020204020204" pitchFamily="34" charset="-122"/>
              </a:rPr>
              <a:t>、参数分布、模型结构、图像可视化等</a:t>
            </a:r>
            <a:r>
              <a:rPr lang="zh-CN" altLang="en-US" dirty="0" smtClean="0">
                <a:latin typeface="微软雅黑" panose="020B0503020204020204" pitchFamily="34" charset="-122"/>
                <a:ea typeface="微软雅黑" panose="020B0503020204020204" pitchFamily="34" charset="-122"/>
              </a:rPr>
              <a:t>功能。</a:t>
            </a:r>
            <a:endParaRPr lang="zh-CN" altLang="en-US" dirty="0">
              <a:latin typeface="微软雅黑" panose="020B0503020204020204" pitchFamily="34" charset="-122"/>
              <a:ea typeface="微软雅黑" panose="020B0503020204020204" pitchFamily="34" charset="-122"/>
            </a:endParaRPr>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283" y="2426940"/>
            <a:ext cx="2211387" cy="200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997" y="4432439"/>
            <a:ext cx="29051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2122" y="2660650"/>
            <a:ext cx="2285588"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8676" y="1373235"/>
            <a:ext cx="461108" cy="461108"/>
          </a:xfrm>
          <a:prstGeom prst="rect">
            <a:avLst/>
          </a:prstGeom>
        </p:spPr>
      </p:pic>
      <p:sp>
        <p:nvSpPr>
          <p:cNvPr id="12" name="TextBox 4"/>
          <p:cNvSpPr txBox="1"/>
          <p:nvPr/>
        </p:nvSpPr>
        <p:spPr>
          <a:xfrm>
            <a:off x="899783" y="1308196"/>
            <a:ext cx="7943965" cy="546753"/>
          </a:xfrm>
          <a:prstGeom prst="rect">
            <a:avLst/>
          </a:prstGeom>
          <a:noFill/>
        </p:spPr>
        <p:txBody>
          <a:bodyPr wrap="square" rtlCol="0">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飞桨可视化组件</a:t>
            </a:r>
            <a:r>
              <a:rPr lang="en-US" altLang="zh-CN" sz="2600" b="1" dirty="0" err="1">
                <a:solidFill>
                  <a:schemeClr val="accent2">
                    <a:lumMod val="75000"/>
                  </a:schemeClr>
                </a:solidFill>
                <a:latin typeface="微软雅黑" panose="020B0503020204020204" pitchFamily="34" charset="-122"/>
                <a:ea typeface="微软雅黑" panose="020B0503020204020204" pitchFamily="34" charset="-122"/>
              </a:rPr>
              <a:t>VisualDL</a:t>
            </a:r>
            <a:endParaRPr lang="en-US" altLang="zh-CN" sz="2600" b="1" dirty="0">
              <a:solidFill>
                <a:schemeClr val="accent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815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1159885" cy="652007"/>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目录</a:t>
            </a:r>
          </a:p>
        </p:txBody>
      </p:sp>
      <p:sp>
        <p:nvSpPr>
          <p:cNvPr id="17" name="圆角矩形 16"/>
          <p:cNvSpPr/>
          <p:nvPr/>
        </p:nvSpPr>
        <p:spPr>
          <a:xfrm>
            <a:off x="3512997" y="181801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飞桨总体介绍</a:t>
            </a:r>
          </a:p>
        </p:txBody>
      </p:sp>
      <p:sp>
        <p:nvSpPr>
          <p:cNvPr id="18" name="圆角矩形 17"/>
          <p:cNvSpPr/>
          <p:nvPr/>
        </p:nvSpPr>
        <p:spPr>
          <a:xfrm>
            <a:off x="3512997" y="277120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飞桨核心框架</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512997" y="372439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飞桨工具组件与服务平台</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3512997" y="467757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飞桨行业应用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3039742"/>
      </p:ext>
    </p:extLst>
  </p:cSld>
  <p:clrMapOvr>
    <a:masterClrMapping/>
  </p:clrMapOvr>
  <mc:AlternateContent xmlns:mc="http://schemas.openxmlformats.org/markup-compatibility/2006" xmlns:p14="http://schemas.microsoft.com/office/powerpoint/2010/main">
    <mc:Choice Requires="p14">
      <p:transition spd="slow" p14:dur="2000" advTm="993"/>
    </mc:Choice>
    <mc:Fallback xmlns="">
      <p:transition spd="slow" advTm="993"/>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6179820" cy="646331"/>
          </a:xfrm>
          <a:prstGeom prst="rect">
            <a:avLst/>
          </a:prstGeom>
        </p:spPr>
        <p:txBody>
          <a:bodyPr wrap="square">
            <a:spAutoFit/>
          </a:bodyPr>
          <a:lstStyle/>
          <a:p>
            <a:r>
              <a:rPr kumimoji="1" lang="zh-CN" sz="3600" b="1" dirty="0" smtClean="0">
                <a:latin typeface="微软雅黑" panose="020B0503020204020204" pitchFamily="34" charset="-122"/>
                <a:ea typeface="微软雅黑" panose="020B0503020204020204" pitchFamily="34" charset="-122"/>
              </a:rPr>
              <a:t>工具组件</a:t>
            </a:r>
            <a:r>
              <a:rPr kumimoji="1" lang="en-US" altLang="zh-CN" sz="3600" b="1" dirty="0" smtClean="0">
                <a:latin typeface="微软雅黑" panose="020B0503020204020204" pitchFamily="34" charset="-122"/>
                <a:ea typeface="微软雅黑" panose="020B0503020204020204" pitchFamily="34" charset="-122"/>
              </a:rPr>
              <a:t>-X2Paddle</a:t>
            </a:r>
            <a:endParaRPr kumimoji="1" lang="en-US" altLang="zh-CN" sz="3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58165" y="1567180"/>
            <a:ext cx="7642225" cy="645160"/>
          </a:xfrm>
          <a:prstGeom prst="rect">
            <a:avLst/>
          </a:prstGeom>
          <a:noFill/>
        </p:spPr>
        <p:txBody>
          <a:bodyPr wrap="square" rtlCol="0">
            <a:spAutoFit/>
          </a:bodyPr>
          <a:lstStyle/>
          <a:p>
            <a:endParaRPr lang="en-US" altLang="zh-CN"/>
          </a:p>
          <a:p>
            <a:r>
              <a:rPr lang="en-US" altLang="zh-CN"/>
              <a:t> </a:t>
            </a:r>
          </a:p>
        </p:txBody>
      </p:sp>
      <p:sp>
        <p:nvSpPr>
          <p:cNvPr id="8" name="TextBox 2"/>
          <p:cNvSpPr txBox="1"/>
          <p:nvPr/>
        </p:nvSpPr>
        <p:spPr>
          <a:xfrm>
            <a:off x="511649" y="1919988"/>
            <a:ext cx="10699115" cy="1938992"/>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为了帮助用户快速从其他框架迁移，飞桨</a:t>
            </a:r>
            <a:r>
              <a:rPr lang="en-US" altLang="zh-CN" sz="2000" dirty="0" smtClean="0">
                <a:latin typeface="微软雅黑" panose="020B0503020204020204" pitchFamily="34" charset="-122"/>
                <a:ea typeface="微软雅黑" panose="020B0503020204020204" pitchFamily="34" charset="-122"/>
              </a:rPr>
              <a:t>PaddlePaddle</a:t>
            </a:r>
            <a:r>
              <a:rPr lang="zh-CN" altLang="en-US" sz="2000" dirty="0" smtClean="0">
                <a:latin typeface="微软雅黑" panose="020B0503020204020204" pitchFamily="34" charset="-122"/>
                <a:ea typeface="微软雅黑" panose="020B0503020204020204" pitchFamily="34" charset="-122"/>
              </a:rPr>
              <a:t>开源了</a:t>
            </a:r>
            <a:r>
              <a:rPr lang="zh-CN" altLang="en-US" sz="2000" b="1" dirty="0" smtClean="0">
                <a:solidFill>
                  <a:srgbClr val="17B9FF"/>
                </a:solidFill>
                <a:latin typeface="微软雅黑" panose="020B0503020204020204" pitchFamily="34" charset="-122"/>
                <a:ea typeface="微软雅黑" panose="020B0503020204020204" pitchFamily="34" charset="-122"/>
              </a:rPr>
              <a:t>模型转换工具</a:t>
            </a:r>
            <a:r>
              <a:rPr lang="en-US" altLang="zh-CN" sz="2000" b="1" dirty="0" smtClean="0">
                <a:solidFill>
                  <a:srgbClr val="17B9FF"/>
                </a:solidFill>
                <a:latin typeface="微软雅黑" panose="020B0503020204020204" pitchFamily="34" charset="-122"/>
                <a:ea typeface="微软雅黑" panose="020B0503020204020204" pitchFamily="34" charset="-122"/>
              </a:rPr>
              <a:t>X2Paddle</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zh-CN" sz="2000" dirty="0" smtClean="0">
                <a:solidFill>
                  <a:srgbClr val="CC0099"/>
                </a:solidFill>
                <a:latin typeface="微软雅黑" panose="020B0503020204020204" pitchFamily="34" charset="-122"/>
                <a:ea typeface="微软雅黑" panose="020B0503020204020204" pitchFamily="34" charset="-122"/>
                <a:sym typeface="Wingdings" panose="05000000000000000000"/>
              </a:rPr>
              <a:t></a:t>
            </a:r>
            <a:r>
              <a:rPr lang="en-US" altLang="zh-CN" sz="2000" dirty="0" smtClean="0">
                <a:latin typeface="微软雅黑" panose="020B0503020204020204" pitchFamily="34" charset="-122"/>
                <a:ea typeface="微软雅黑" panose="020B0503020204020204" pitchFamily="34" charset="-122"/>
              </a:rPr>
              <a:t>tensorflow2fluid</a:t>
            </a:r>
            <a:r>
              <a:rPr lang="zh-CN" altLang="en-US" sz="2000" dirty="0" smtClean="0">
                <a:latin typeface="微软雅黑" panose="020B0503020204020204" pitchFamily="34" charset="-122"/>
                <a:ea typeface="微软雅黑" panose="020B0503020204020204" pitchFamily="34" charset="-122"/>
              </a:rPr>
              <a:t>：可</a:t>
            </a:r>
            <a:r>
              <a:rPr lang="zh-CN" altLang="en-US" sz="2000" dirty="0">
                <a:latin typeface="微软雅黑" panose="020B0503020204020204" pitchFamily="34" charset="-122"/>
                <a:ea typeface="微软雅黑" panose="020B0503020204020204" pitchFamily="34" charset="-122"/>
              </a:rPr>
              <a:t>将</a:t>
            </a:r>
            <a:r>
              <a:rPr lang="en-US" altLang="zh-CN" sz="2000" dirty="0" err="1">
                <a:latin typeface="微软雅黑" panose="020B0503020204020204" pitchFamily="34" charset="-122"/>
                <a:ea typeface="微软雅黑" panose="020B0503020204020204" pitchFamily="34" charset="-122"/>
              </a:rPr>
              <a:t>TensorFlow</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Caffe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的模型转换为</a:t>
            </a:r>
            <a:r>
              <a:rPr lang="en-US" altLang="zh-CN" sz="2000" dirty="0">
                <a:latin typeface="微软雅黑" panose="020B0503020204020204" pitchFamily="34" charset="-122"/>
                <a:ea typeface="微软雅黑" panose="020B0503020204020204" pitchFamily="34" charset="-122"/>
              </a:rPr>
              <a:t>Fluid</a:t>
            </a:r>
            <a:r>
              <a:rPr lang="zh-CN" altLang="en-US" sz="2000" dirty="0">
                <a:latin typeface="微软雅黑" panose="020B0503020204020204" pitchFamily="34" charset="-122"/>
                <a:ea typeface="微软雅黑" panose="020B0503020204020204" pitchFamily="34" charset="-122"/>
              </a:rPr>
              <a:t>可加载的格式</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p>
          <a:p>
            <a:pPr>
              <a:lnSpc>
                <a:spcPct val="150000"/>
              </a:lnSpc>
            </a:pPr>
            <a:r>
              <a:rPr lang="zh-CN" altLang="zh-CN" sz="2000" dirty="0">
                <a:solidFill>
                  <a:srgbClr val="CC0099"/>
                </a:solidFill>
                <a:latin typeface="微软雅黑" panose="020B0503020204020204" pitchFamily="34" charset="-122"/>
                <a:ea typeface="微软雅黑" panose="020B0503020204020204" pitchFamily="34" charset="-122"/>
                <a:sym typeface="Wingdings" panose="05000000000000000000"/>
              </a:rPr>
              <a:t> </a:t>
            </a:r>
            <a:r>
              <a:rPr lang="en-US" altLang="zh-CN" sz="2000" dirty="0" smtClean="0">
                <a:latin typeface="微软雅黑" panose="020B0503020204020204" pitchFamily="34" charset="-122"/>
                <a:ea typeface="微软雅黑" panose="020B0503020204020204" pitchFamily="34" charset="-122"/>
              </a:rPr>
              <a:t>caffe2fluid</a:t>
            </a:r>
            <a:r>
              <a:rPr lang="zh-CN" altLang="en-US" sz="2000" dirty="0" smtClean="0">
                <a:latin typeface="微软雅黑" panose="020B0503020204020204" pitchFamily="34" charset="-122"/>
                <a:ea typeface="微软雅黑" panose="020B0503020204020204" pitchFamily="34" charset="-122"/>
              </a:rPr>
              <a:t>：可</a:t>
            </a:r>
            <a:r>
              <a:rPr lang="zh-CN" altLang="en-US" sz="2000" dirty="0">
                <a:latin typeface="微软雅黑" panose="020B0503020204020204" pitchFamily="34" charset="-122"/>
                <a:ea typeface="微软雅黑" panose="020B0503020204020204" pitchFamily="34" charset="-122"/>
              </a:rPr>
              <a:t>将</a:t>
            </a:r>
            <a:r>
              <a:rPr lang="en-US" altLang="zh-CN" sz="2000" dirty="0" err="1">
                <a:latin typeface="微软雅黑" panose="020B0503020204020204" pitchFamily="34" charset="-122"/>
                <a:ea typeface="微软雅黑" panose="020B0503020204020204" pitchFamily="34" charset="-122"/>
              </a:rPr>
              <a:t>TensorFlow</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Caffe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的模型转换为</a:t>
            </a:r>
            <a:r>
              <a:rPr lang="en-US" altLang="zh-CN" sz="2000" dirty="0">
                <a:latin typeface="微软雅黑" panose="020B0503020204020204" pitchFamily="34" charset="-122"/>
                <a:ea typeface="微软雅黑" panose="020B0503020204020204" pitchFamily="34" charset="-122"/>
              </a:rPr>
              <a:t>Fluid</a:t>
            </a:r>
            <a:r>
              <a:rPr lang="zh-CN" altLang="en-US" sz="2000" dirty="0">
                <a:latin typeface="微软雅黑" panose="020B0503020204020204" pitchFamily="34" charset="-122"/>
                <a:ea typeface="微软雅黑" panose="020B0503020204020204" pitchFamily="34" charset="-122"/>
              </a:rPr>
              <a:t>可加载的格式</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p>
          <a:p>
            <a:pPr>
              <a:lnSpc>
                <a:spcPct val="150000"/>
              </a:lnSpc>
            </a:pPr>
            <a:r>
              <a:rPr lang="zh-CN" altLang="zh-CN" sz="2000" dirty="0">
                <a:solidFill>
                  <a:srgbClr val="CC0099"/>
                </a:solidFill>
                <a:latin typeface="微软雅黑" panose="020B0503020204020204" pitchFamily="34" charset="-122"/>
                <a:ea typeface="微软雅黑" panose="020B0503020204020204" pitchFamily="34" charset="-122"/>
                <a:sym typeface="Wingdings" panose="05000000000000000000"/>
              </a:rPr>
              <a:t> </a:t>
            </a:r>
            <a:r>
              <a:rPr lang="en-US" altLang="zh-CN" sz="2000" dirty="0" smtClean="0">
                <a:latin typeface="微软雅黑" panose="020B0503020204020204" pitchFamily="34" charset="-122"/>
                <a:ea typeface="微软雅黑" panose="020B0503020204020204" pitchFamily="34" charset="-122"/>
              </a:rPr>
              <a:t>onnx2fluid</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还支持</a:t>
            </a:r>
            <a:r>
              <a:rPr lang="en-US" altLang="zh-CN" sz="2000" dirty="0">
                <a:latin typeface="微软雅黑" panose="020B0503020204020204" pitchFamily="34" charset="-122"/>
                <a:ea typeface="微软雅黑" panose="020B0503020204020204" pitchFamily="34" charset="-122"/>
              </a:rPr>
              <a:t>ONNX</a:t>
            </a:r>
            <a:r>
              <a:rPr lang="zh-CN" altLang="en-US" sz="2000" dirty="0">
                <a:latin typeface="微软雅黑" panose="020B0503020204020204" pitchFamily="34" charset="-122"/>
                <a:ea typeface="微软雅黑" panose="020B0503020204020204" pitchFamily="34" charset="-122"/>
              </a:rPr>
              <a:t>格式的模型</a:t>
            </a:r>
            <a:r>
              <a:rPr lang="zh-CN" altLang="en-US" sz="2000" dirty="0" smtClean="0">
                <a:latin typeface="微软雅黑" panose="020B0503020204020204" pitchFamily="34" charset="-122"/>
                <a:ea typeface="微软雅黑" panose="020B0503020204020204" pitchFamily="34" charset="-122"/>
              </a:rPr>
              <a:t>转换，</a:t>
            </a:r>
            <a:r>
              <a:rPr lang="zh-CN" altLang="en-US" sz="2000" dirty="0">
                <a:latin typeface="微软雅黑" panose="020B0503020204020204" pitchFamily="34" charset="-122"/>
                <a:ea typeface="微软雅黑" panose="020B0503020204020204" pitchFamily="34" charset="-122"/>
              </a:rPr>
              <a:t>比如</a:t>
            </a:r>
            <a:r>
              <a:rPr lang="en-US" altLang="zh-CN" sz="2000" dirty="0" err="1">
                <a:latin typeface="微软雅黑" panose="020B0503020204020204" pitchFamily="34" charset="-122"/>
                <a:ea typeface="微软雅黑" panose="020B0503020204020204" pitchFamily="34" charset="-122"/>
              </a:rPr>
              <a:t>PyTorch</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MXNet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CNTK</a:t>
            </a:r>
            <a:r>
              <a:rPr lang="zh-CN" altLang="en-US" sz="2000" dirty="0">
                <a:latin typeface="微软雅黑" panose="020B0503020204020204" pitchFamily="34" charset="-122"/>
                <a:ea typeface="微软雅黑" panose="020B0503020204020204" pitchFamily="34" charset="-122"/>
              </a:rPr>
              <a:t>等</a:t>
            </a:r>
            <a:r>
              <a:rPr lang="zh-CN" altLang="en-US"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438676" y="3858980"/>
            <a:ext cx="11390033" cy="4987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smtClean="0">
                <a:solidFill>
                  <a:srgbClr val="7030A0"/>
                </a:solidFill>
                <a:latin typeface="微软雅黑" panose="020B0503020204020204" pitchFamily="34" charset="-122"/>
                <a:ea typeface="微软雅黑" panose="020B0503020204020204" pitchFamily="34" charset="-122"/>
              </a:rPr>
              <a:t>提供</a:t>
            </a:r>
            <a:r>
              <a:rPr lang="zh-CN" altLang="en-US" sz="2000" b="1" dirty="0">
                <a:solidFill>
                  <a:srgbClr val="7030A0"/>
                </a:solidFill>
                <a:latin typeface="微软雅黑" panose="020B0503020204020204" pitchFamily="34" charset="-122"/>
                <a:ea typeface="微软雅黑" panose="020B0503020204020204" pitchFamily="34" charset="-122"/>
              </a:rPr>
              <a:t>了相应</a:t>
            </a:r>
            <a:r>
              <a:rPr lang="en-US" altLang="zh-CN" sz="2000" b="1" dirty="0">
                <a:solidFill>
                  <a:srgbClr val="7030A0"/>
                </a:solidFill>
                <a:latin typeface="微软雅黑" panose="020B0503020204020204" pitchFamily="34" charset="-122"/>
                <a:ea typeface="微软雅黑" panose="020B0503020204020204" pitchFamily="34" charset="-122"/>
              </a:rPr>
              <a:t>API</a:t>
            </a:r>
            <a:r>
              <a:rPr lang="zh-CN" altLang="en-US" sz="2000" b="1" dirty="0">
                <a:solidFill>
                  <a:srgbClr val="7030A0"/>
                </a:solidFill>
                <a:latin typeface="微软雅黑" panose="020B0503020204020204" pitchFamily="34" charset="-122"/>
                <a:ea typeface="微软雅黑" panose="020B0503020204020204" pitchFamily="34" charset="-122"/>
              </a:rPr>
              <a:t>对比文档，可帮助用户通过现有框架的使用经验快速</a:t>
            </a:r>
            <a:r>
              <a:rPr lang="zh-CN" altLang="en-US" sz="2000" b="1" dirty="0" smtClean="0">
                <a:solidFill>
                  <a:srgbClr val="7030A0"/>
                </a:solidFill>
                <a:latin typeface="微软雅黑" panose="020B0503020204020204" pitchFamily="34" charset="-122"/>
                <a:ea typeface="微软雅黑" panose="020B0503020204020204" pitchFamily="34" charset="-122"/>
              </a:rPr>
              <a:t>上手飞桨</a:t>
            </a:r>
            <a:r>
              <a:rPr lang="en-US" altLang="zh-CN" sz="2000" b="1" dirty="0" smtClean="0">
                <a:solidFill>
                  <a:srgbClr val="7030A0"/>
                </a:solidFill>
                <a:latin typeface="微软雅黑" panose="020B0503020204020204" pitchFamily="34" charset="-122"/>
                <a:ea typeface="微软雅黑" panose="020B0503020204020204" pitchFamily="34" charset="-122"/>
              </a:rPr>
              <a:t>PaddlePaddle</a:t>
            </a:r>
            <a:r>
              <a:rPr lang="zh-CN" altLang="en-US" sz="2000" b="1" dirty="0" smtClean="0">
                <a:solidFill>
                  <a:srgbClr val="7030A0"/>
                </a:solidFill>
                <a:latin typeface="微软雅黑" panose="020B0503020204020204" pitchFamily="34" charset="-122"/>
                <a:ea typeface="微软雅黑" panose="020B0503020204020204" pitchFamily="34" charset="-122"/>
              </a:rPr>
              <a:t>的</a:t>
            </a:r>
            <a:r>
              <a:rPr lang="zh-CN" altLang="en-US" sz="2000" b="1" dirty="0">
                <a:solidFill>
                  <a:srgbClr val="7030A0"/>
                </a:solidFill>
                <a:latin typeface="微软雅黑" panose="020B0503020204020204" pitchFamily="34" charset="-122"/>
                <a:ea typeface="微软雅黑" panose="020B0503020204020204" pitchFamily="34" charset="-122"/>
              </a:rPr>
              <a:t>使用。</a:t>
            </a:r>
          </a:p>
        </p:txBody>
      </p:sp>
      <p:sp>
        <p:nvSpPr>
          <p:cNvPr id="3" name="矩形 2"/>
          <p:cNvSpPr/>
          <p:nvPr/>
        </p:nvSpPr>
        <p:spPr>
          <a:xfrm>
            <a:off x="589914" y="4435176"/>
            <a:ext cx="8452485" cy="369332"/>
          </a:xfrm>
          <a:prstGeom prst="rect">
            <a:avLst/>
          </a:prstGeom>
        </p:spPr>
        <p:txBody>
          <a:bodyPr wrap="square">
            <a:spAutoFit/>
          </a:bodyPr>
          <a:lstStyle/>
          <a:p>
            <a:r>
              <a:rPr lang="en-US" altLang="zh-CN" b="1" dirty="0" smtClean="0"/>
              <a:t>Caffe2fluid</a:t>
            </a:r>
            <a:r>
              <a:rPr lang="zh-CN" altLang="en-US" b="1" dirty="0" smtClean="0"/>
              <a:t>：</a:t>
            </a:r>
            <a:r>
              <a:rPr lang="en-US" altLang="zh-CN" dirty="0">
                <a:hlinkClick r:id="rId2"/>
              </a:rPr>
              <a:t>https://</a:t>
            </a:r>
            <a:r>
              <a:rPr lang="en-US" altLang="zh-CN" dirty="0" smtClean="0">
                <a:hlinkClick r:id="rId2"/>
              </a:rPr>
              <a:t>github.com/PaddlePaddle/X2Paddle/tree/master/caffe2fluid/doc</a:t>
            </a:r>
            <a:endParaRPr lang="zh-CN" altLang="en-US" dirty="0">
              <a:latin typeface="Times New Roman" panose="02020603050405020304" charset="0"/>
              <a:cs typeface="Times New Roman" panose="02020603050405020304" charset="0"/>
            </a:endParaRPr>
          </a:p>
        </p:txBody>
      </p:sp>
      <p:sp>
        <p:nvSpPr>
          <p:cNvPr id="4" name="矩形 3"/>
          <p:cNvSpPr/>
          <p:nvPr/>
        </p:nvSpPr>
        <p:spPr>
          <a:xfrm>
            <a:off x="589914" y="4838482"/>
            <a:ext cx="10395586" cy="369332"/>
          </a:xfrm>
          <a:prstGeom prst="rect">
            <a:avLst/>
          </a:prstGeom>
        </p:spPr>
        <p:txBody>
          <a:bodyPr wrap="square">
            <a:spAutoFit/>
          </a:bodyPr>
          <a:lstStyle/>
          <a:p>
            <a:r>
              <a:rPr lang="en-US" altLang="zh-CN" b="1" dirty="0" smtClean="0"/>
              <a:t>Tensorflow2fluid</a:t>
            </a:r>
            <a:r>
              <a:rPr lang="zh-CN" altLang="en-US" b="1" dirty="0" smtClean="0"/>
              <a:t>：</a:t>
            </a:r>
            <a:r>
              <a:rPr lang="en-US" altLang="zh-CN" dirty="0">
                <a:hlinkClick r:id="rId3"/>
              </a:rPr>
              <a:t>https://</a:t>
            </a:r>
            <a:r>
              <a:rPr lang="en-US" altLang="zh-CN" dirty="0" smtClean="0">
                <a:hlinkClick r:id="rId3"/>
              </a:rPr>
              <a:t>github.com/PaddlePaddle/X2Paddle/tree/master/tensorflow2fluid/doc</a:t>
            </a:r>
            <a:endParaRPr lang="zh-CN" altLang="en-US" dirty="0">
              <a:latin typeface="Times New Roman" panose="02020603050405020304" charset="0"/>
              <a:cs typeface="Times New Roman" panose="02020603050405020304"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24" y="5426454"/>
            <a:ext cx="8105775"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676" y="1373235"/>
            <a:ext cx="461108" cy="461108"/>
          </a:xfrm>
          <a:prstGeom prst="rect">
            <a:avLst/>
          </a:prstGeom>
        </p:spPr>
      </p:pic>
      <p:sp>
        <p:nvSpPr>
          <p:cNvPr id="12" name="TextBox 4"/>
          <p:cNvSpPr txBox="1"/>
          <p:nvPr/>
        </p:nvSpPr>
        <p:spPr>
          <a:xfrm>
            <a:off x="899783" y="1308196"/>
            <a:ext cx="7943965" cy="592470"/>
          </a:xfrm>
          <a:prstGeom prst="rect">
            <a:avLst/>
          </a:prstGeom>
          <a:noFill/>
        </p:spPr>
        <p:txBody>
          <a:bodyPr wrap="square" rtlCol="0">
            <a:spAutoFit/>
          </a:bodyPr>
          <a:lstStyle/>
          <a:p>
            <a:pPr>
              <a:lnSpc>
                <a:spcPct val="125000"/>
              </a:lnSpc>
            </a:pP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飞桨万能转换小</a:t>
            </a:r>
            <a:r>
              <a:rPr lang="zh-CN" altLang="en-US" sz="2600" b="1" dirty="0" smtClean="0">
                <a:solidFill>
                  <a:schemeClr val="accent2">
                    <a:lumMod val="75000"/>
                  </a:schemeClr>
                </a:solidFill>
                <a:latin typeface="微软雅黑" panose="020B0503020204020204" pitchFamily="34" charset="-122"/>
                <a:ea typeface="微软雅黑" panose="020B0503020204020204" pitchFamily="34" charset="-122"/>
              </a:rPr>
              <a:t>工具</a:t>
            </a:r>
            <a:r>
              <a:rPr lang="en-US" altLang="zh-CN" sz="2600" b="1" dirty="0" smtClean="0">
                <a:solidFill>
                  <a:schemeClr val="accent2">
                    <a:lumMod val="75000"/>
                  </a:schemeClr>
                </a:solidFill>
                <a:latin typeface="微软雅黑" panose="020B0503020204020204" pitchFamily="34" charset="-122"/>
                <a:ea typeface="微软雅黑" panose="020B0503020204020204" pitchFamily="34" charset="-122"/>
              </a:rPr>
              <a:t>-X2Paddle</a:t>
            </a:r>
            <a:endParaRPr lang="en-US" altLang="zh-CN" sz="2600" b="1" dirty="0">
              <a:solidFill>
                <a:schemeClr val="accent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88029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3014" y="261369"/>
            <a:ext cx="4737822" cy="2145181"/>
          </a:xfrm>
          <a:prstGeom prst="rect">
            <a:avLst/>
          </a:prstGeom>
        </p:spPr>
      </p:pic>
      <p:sp>
        <p:nvSpPr>
          <p:cNvPr id="11" name="矩形 10"/>
          <p:cNvSpPr/>
          <p:nvPr/>
        </p:nvSpPr>
        <p:spPr>
          <a:xfrm>
            <a:off x="1539240" y="400050"/>
            <a:ext cx="6179820" cy="645160"/>
          </a:xfrm>
          <a:prstGeom prst="rect">
            <a:avLst/>
          </a:prstGeom>
        </p:spPr>
        <p:txBody>
          <a:bodyPr wrap="square">
            <a:spAutoFit/>
          </a:bodyPr>
          <a:lstStyle/>
          <a:p>
            <a:r>
              <a:rPr kumimoji="1" lang="zh-CN" sz="3600" b="1" dirty="0" smtClean="0">
                <a:latin typeface="微软雅黑" panose="020B0503020204020204" pitchFamily="34" charset="-122"/>
                <a:ea typeface="微软雅黑" panose="020B0503020204020204" pitchFamily="34" charset="-122"/>
              </a:rPr>
              <a:t>服务平台</a:t>
            </a:r>
            <a:r>
              <a:rPr kumimoji="1" lang="en-US" altLang="zh-CN" sz="3600" b="1" dirty="0" smtClean="0">
                <a:latin typeface="微软雅黑" panose="020B0503020204020204" pitchFamily="34" charset="-122"/>
                <a:ea typeface="微软雅黑" panose="020B0503020204020204" pitchFamily="34" charset="-122"/>
              </a:rPr>
              <a:t>-</a:t>
            </a:r>
            <a:r>
              <a:rPr kumimoji="1" lang="en-US" altLang="zh-CN" sz="3600" b="1" dirty="0" err="1">
                <a:latin typeface="微软雅黑" panose="020B0503020204020204" pitchFamily="34" charset="-122"/>
                <a:ea typeface="微软雅黑" panose="020B0503020204020204" pitchFamily="34" charset="-122"/>
              </a:rPr>
              <a:t>EasyDL</a:t>
            </a:r>
            <a:endParaRPr kumimoji="1" lang="zh-CN" sz="3600" b="1" dirty="0">
              <a:latin typeface="微软雅黑" panose="020B0503020204020204" pitchFamily="34" charset="-122"/>
              <a:ea typeface="微软雅黑" panose="020B0503020204020204" pitchFamily="34" charset="-122"/>
            </a:endParaRPr>
          </a:p>
        </p:txBody>
      </p:sp>
      <p:sp>
        <p:nvSpPr>
          <p:cNvPr id="9" name="TextBox 2"/>
          <p:cNvSpPr txBox="1"/>
          <p:nvPr/>
        </p:nvSpPr>
        <p:spPr>
          <a:xfrm>
            <a:off x="387984" y="1924557"/>
            <a:ext cx="5773665" cy="2862322"/>
          </a:xfrm>
          <a:prstGeom prst="rect">
            <a:avLst/>
          </a:prstGeom>
          <a:noFill/>
        </p:spPr>
        <p:txBody>
          <a:bodyPr wrap="square" rtlCol="0">
            <a:spAutoFit/>
          </a:bodyPr>
          <a:lstStyle/>
          <a:p>
            <a:pPr>
              <a:lnSpc>
                <a:spcPct val="150000"/>
              </a:lnSpc>
            </a:pPr>
            <a:r>
              <a:rPr lang="zh-CN" altLang="en-US" sz="2000" dirty="0" smtClean="0">
                <a:solidFill>
                  <a:srgbClr val="000000"/>
                </a:solidFill>
                <a:latin typeface="微软雅黑" panose="020B0503020204020204" pitchFamily="34" charset="-122"/>
                <a:ea typeface="微软雅黑" panose="020B0503020204020204" pitchFamily="34" charset="-122"/>
              </a:rPr>
              <a:t>      致力于</a:t>
            </a:r>
            <a:r>
              <a:rPr lang="zh-CN" altLang="en-US" sz="2000" dirty="0">
                <a:solidFill>
                  <a:srgbClr val="000000"/>
                </a:solidFill>
                <a:latin typeface="微软雅黑" panose="020B0503020204020204" pitchFamily="34" charset="-122"/>
                <a:ea typeface="微软雅黑" panose="020B0503020204020204" pitchFamily="34" charset="-122"/>
              </a:rPr>
              <a:t>为零算法基础的企业用户和开发者提供高精度的</a:t>
            </a:r>
            <a:r>
              <a:rPr lang="zh-CN" altLang="en-US" sz="2000" dirty="0">
                <a:solidFill>
                  <a:srgbClr val="17B9FF"/>
                </a:solidFill>
                <a:latin typeface="微软雅黑" panose="020B0503020204020204" pitchFamily="34" charset="-122"/>
                <a:ea typeface="微软雅黑" panose="020B0503020204020204" pitchFamily="34" charset="-122"/>
              </a:rPr>
              <a:t>AI模型定制</a:t>
            </a:r>
            <a:r>
              <a:rPr lang="zh-CN" altLang="en-US" sz="2000" dirty="0" smtClean="0">
                <a:solidFill>
                  <a:srgbClr val="17B9FF"/>
                </a:solidFill>
                <a:latin typeface="微软雅黑" panose="020B0503020204020204" pitchFamily="34" charset="-122"/>
                <a:ea typeface="微软雅黑" panose="020B0503020204020204" pitchFamily="34" charset="-122"/>
              </a:rPr>
              <a:t>服务</a:t>
            </a:r>
            <a:r>
              <a:rPr lang="zh-CN" altLang="en-US" sz="2000" dirty="0">
                <a:solidFill>
                  <a:srgbClr val="17B9FF"/>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采用了迁移学习技术，将百度大规模的标注数据集在深度神经网络上做</a:t>
            </a:r>
            <a:r>
              <a:rPr lang="zh-CN" altLang="en-US" sz="2000" b="1" dirty="0">
                <a:solidFill>
                  <a:srgbClr val="FF0000"/>
                </a:solidFill>
                <a:latin typeface="微软雅黑" panose="020B0503020204020204" pitchFamily="34" charset="-122"/>
                <a:ea typeface="微软雅黑" panose="020B0503020204020204" pitchFamily="34" charset="-122"/>
              </a:rPr>
              <a:t>预训练</a:t>
            </a:r>
            <a:r>
              <a:rPr lang="zh-CN" altLang="en-US" sz="2000" dirty="0">
                <a:latin typeface="微软雅黑" panose="020B0503020204020204" pitchFamily="34" charset="-122"/>
                <a:ea typeface="微软雅黑" panose="020B0503020204020204" pitchFamily="34" charset="-122"/>
              </a:rPr>
              <a:t>，得到预训练参数，然后将用户的数据在预训练模型中做微调，最终得到用户的</a:t>
            </a:r>
            <a:r>
              <a:rPr lang="zh-CN" altLang="en-US" sz="2000" b="1" dirty="0">
                <a:solidFill>
                  <a:srgbClr val="FF0000"/>
                </a:solidFill>
                <a:latin typeface="微软雅黑" panose="020B0503020204020204" pitchFamily="34" charset="-122"/>
                <a:ea typeface="微软雅黑" panose="020B0503020204020204" pitchFamily="34" charset="-122"/>
              </a:rPr>
              <a:t>定制化</a:t>
            </a:r>
            <a:r>
              <a:rPr lang="zh-CN" altLang="en-US" sz="2000" b="1" dirty="0" smtClean="0">
                <a:solidFill>
                  <a:srgbClr val="FF0000"/>
                </a:solidFill>
                <a:latin typeface="微软雅黑" panose="020B0503020204020204" pitchFamily="34" charset="-122"/>
                <a:ea typeface="微软雅黑" panose="020B0503020204020204" pitchFamily="34" charset="-122"/>
              </a:rPr>
              <a:t>模型</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fontAlgn="auto" latinLnBrk="1">
              <a:lnSpc>
                <a:spcPct val="150000"/>
              </a:lnSpc>
            </a:pPr>
            <a:r>
              <a:rPr lang="zh-CN" altLang="en-US" sz="2000" b="1" dirty="0" smtClean="0">
                <a:solidFill>
                  <a:srgbClr val="000000"/>
                </a:solidFill>
                <a:latin typeface="微软雅黑" panose="020B0503020204020204" pitchFamily="34" charset="-122"/>
                <a:ea typeface="微软雅黑" panose="020B0503020204020204" pitchFamily="34" charset="-122"/>
              </a:rPr>
              <a:t>      官</a:t>
            </a:r>
            <a:r>
              <a:rPr lang="zh-CN" altLang="en-US" sz="2000" b="1" dirty="0">
                <a:solidFill>
                  <a:srgbClr val="000000"/>
                </a:solidFill>
                <a:latin typeface="微软雅黑" panose="020B0503020204020204" pitchFamily="34" charset="-122"/>
                <a:ea typeface="微软雅黑" panose="020B0503020204020204" pitchFamily="34" charset="-122"/>
              </a:rPr>
              <a:t>网：</a:t>
            </a:r>
            <a:r>
              <a:rPr lang="en-US" altLang="zh-CN" sz="2000" b="1" dirty="0">
                <a:hlinkClick r:id="rId3"/>
              </a:rPr>
              <a:t> </a:t>
            </a:r>
            <a:r>
              <a:rPr lang="en-US" altLang="zh-CN" sz="2000" dirty="0">
                <a:hlinkClick r:id="rId3"/>
              </a:rPr>
              <a:t>http://ai.baidu.com/easydl</a:t>
            </a:r>
            <a:r>
              <a:rPr lang="en-US" altLang="zh-CN" sz="2000" dirty="0">
                <a:solidFill>
                  <a:srgbClr val="CC0099"/>
                </a:solidFill>
                <a:hlinkClick r:id="rId3"/>
              </a:rPr>
              <a:t>/ </a:t>
            </a:r>
            <a:r>
              <a:rPr lang="en-US" altLang="zh-CN" sz="2000" dirty="0">
                <a:solidFill>
                  <a:srgbClr val="CC0099"/>
                </a:solidFill>
              </a:rPr>
              <a:t>  </a:t>
            </a:r>
            <a:endParaRPr lang="en-US" altLang="zh-CN" sz="2000" dirty="0" smtClean="0">
              <a:solidFill>
                <a:srgbClr val="CC0099"/>
              </a:solidFill>
            </a:endParaRPr>
          </a:p>
        </p:txBody>
      </p: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52" y="4877093"/>
            <a:ext cx="9521825" cy="1970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9336845" y="4396448"/>
            <a:ext cx="2564423" cy="961289"/>
          </a:xfrm>
          <a:prstGeom prst="rect">
            <a:avLst/>
          </a:prstGeom>
          <a:noFill/>
        </p:spPr>
        <p:txBody>
          <a:bodyPr wrap="square" rtlCol="0">
            <a:spAutoFit/>
          </a:bodyPr>
          <a:lstStyle/>
          <a:p>
            <a:pPr>
              <a:lnSpc>
                <a:spcPct val="150000"/>
              </a:lnSpc>
            </a:pPr>
            <a:r>
              <a:rPr lang="zh-CN" altLang="en-US" sz="2000" b="1" i="1" dirty="0">
                <a:solidFill>
                  <a:srgbClr val="CC0099"/>
                </a:solidFill>
                <a:latin typeface="微软雅黑" panose="020B0503020204020204" pitchFamily="34" charset="-122"/>
                <a:ea typeface="微软雅黑" panose="020B0503020204020204" pitchFamily="34" charset="-122"/>
              </a:rPr>
              <a:t>通用的植物分类</a:t>
            </a:r>
            <a:r>
              <a:rPr lang="zh-CN" altLang="en-US" sz="2000" b="1" i="1" dirty="0" smtClean="0">
                <a:solidFill>
                  <a:srgbClr val="CC0099"/>
                </a:solidFill>
                <a:latin typeface="微软雅黑" panose="020B0503020204020204" pitchFamily="34" charset="-122"/>
                <a:ea typeface="微软雅黑" panose="020B0503020204020204" pitchFamily="34" charset="-122"/>
              </a:rPr>
              <a:t>模型</a:t>
            </a:r>
            <a:r>
              <a:rPr lang="en-US" altLang="zh-CN" sz="2000" b="1" i="1" dirty="0" smtClean="0">
                <a:solidFill>
                  <a:srgbClr val="CC0099"/>
                </a:solidFill>
                <a:latin typeface="微软雅黑" panose="020B0503020204020204" pitchFamily="34" charset="-122"/>
                <a:ea typeface="微软雅黑" panose="020B0503020204020204" pitchFamily="34" charset="-122"/>
              </a:rPr>
              <a:t>-&gt;</a:t>
            </a:r>
            <a:r>
              <a:rPr lang="zh-CN" altLang="en-US" sz="2000" b="1" i="1" dirty="0">
                <a:solidFill>
                  <a:srgbClr val="CC0099"/>
                </a:solidFill>
                <a:latin typeface="微软雅黑" panose="020B0503020204020204" pitchFamily="34" charset="-122"/>
                <a:ea typeface="微软雅黑" panose="020B0503020204020204" pitchFamily="34" charset="-122"/>
              </a:rPr>
              <a:t>中草药分类</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676" y="1373235"/>
            <a:ext cx="461108" cy="461108"/>
          </a:xfrm>
          <a:prstGeom prst="rect">
            <a:avLst/>
          </a:prstGeom>
        </p:spPr>
      </p:pic>
      <p:sp>
        <p:nvSpPr>
          <p:cNvPr id="8" name="TextBox 4"/>
          <p:cNvSpPr txBox="1"/>
          <p:nvPr/>
        </p:nvSpPr>
        <p:spPr>
          <a:xfrm>
            <a:off x="899783" y="1308196"/>
            <a:ext cx="7943965" cy="546753"/>
          </a:xfrm>
          <a:prstGeom prst="rect">
            <a:avLst/>
          </a:prstGeom>
          <a:noFill/>
        </p:spPr>
        <p:txBody>
          <a:bodyPr wrap="square" rtlCol="0">
            <a:spAutoFit/>
          </a:bodyPr>
          <a:lstStyle/>
          <a:p>
            <a:pPr>
              <a:lnSpc>
                <a:spcPct val="125000"/>
              </a:lnSpc>
            </a:pPr>
            <a:r>
              <a:rPr lang="en-US" altLang="zh-CN" sz="2600" b="1" dirty="0" err="1" smtClean="0">
                <a:solidFill>
                  <a:schemeClr val="accent2">
                    <a:lumMod val="75000"/>
                  </a:schemeClr>
                </a:solidFill>
                <a:latin typeface="微软雅黑" panose="020B0503020204020204" pitchFamily="34" charset="-122"/>
                <a:ea typeface="微软雅黑" panose="020B0503020204020204" pitchFamily="34" charset="-122"/>
              </a:rPr>
              <a:t>EasyDL</a:t>
            </a:r>
            <a:r>
              <a:rPr lang="zh-CN" altLang="en-US" sz="2600" b="1" dirty="0" smtClean="0">
                <a:solidFill>
                  <a:schemeClr val="accent2">
                    <a:lumMod val="75000"/>
                  </a:schemeClr>
                </a:solidFill>
                <a:latin typeface="微软雅黑" panose="020B0503020204020204" pitchFamily="34" charset="-122"/>
                <a:ea typeface="微软雅黑" panose="020B0503020204020204" pitchFamily="34" charset="-122"/>
              </a:rPr>
              <a:t>很</a:t>
            </a:r>
            <a:r>
              <a:rPr lang="en-US" altLang="zh-CN" sz="2600" b="1" dirty="0">
                <a:solidFill>
                  <a:schemeClr val="accent2">
                    <a:lumMod val="75000"/>
                  </a:schemeClr>
                </a:solidFill>
                <a:latin typeface="微软雅黑" panose="020B0503020204020204" pitchFamily="34" charset="-122"/>
                <a:ea typeface="微软雅黑" panose="020B0503020204020204" pitchFamily="34" charset="-122"/>
              </a:rPr>
              <a:t>easy</a:t>
            </a:r>
          </a:p>
        </p:txBody>
      </p:sp>
      <p:pic>
        <p:nvPicPr>
          <p:cNvPr id="2" name="图片 1"/>
          <p:cNvPicPr>
            <a:picLocks noChangeAspect="1"/>
          </p:cNvPicPr>
          <p:nvPr/>
        </p:nvPicPr>
        <p:blipFill>
          <a:blip r:embed="rId6"/>
          <a:stretch>
            <a:fillRect/>
          </a:stretch>
        </p:blipFill>
        <p:spPr>
          <a:xfrm>
            <a:off x="6905321" y="2455487"/>
            <a:ext cx="4371829" cy="2121295"/>
          </a:xfrm>
          <a:prstGeom prst="rect">
            <a:avLst/>
          </a:prstGeom>
        </p:spPr>
      </p:pic>
    </p:spTree>
    <p:extLst>
      <p:ext uri="{BB962C8B-B14F-4D97-AF65-F5344CB8AC3E}">
        <p14:creationId xmlns:p14="http://schemas.microsoft.com/office/powerpoint/2010/main" val="1822109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6179820" cy="645160"/>
          </a:xfrm>
          <a:prstGeom prst="rect">
            <a:avLst/>
          </a:prstGeom>
        </p:spPr>
        <p:txBody>
          <a:bodyPr wrap="square">
            <a:spAutoFit/>
          </a:bodyPr>
          <a:lstStyle/>
          <a:p>
            <a:r>
              <a:rPr kumimoji="1" lang="zh-CN" sz="3600" b="1" dirty="0" smtClean="0">
                <a:latin typeface="微软雅黑" panose="020B0503020204020204" pitchFamily="34" charset="-122"/>
                <a:ea typeface="微软雅黑" panose="020B0503020204020204" pitchFamily="34" charset="-122"/>
              </a:rPr>
              <a:t>服务平台</a:t>
            </a:r>
            <a:r>
              <a:rPr kumimoji="1" lang="en-US" altLang="zh-CN" sz="3600" b="1" dirty="0" smtClean="0">
                <a:latin typeface="微软雅黑" panose="020B0503020204020204" pitchFamily="34" charset="-122"/>
                <a:ea typeface="微软雅黑" panose="020B0503020204020204" pitchFamily="34" charset="-122"/>
              </a:rPr>
              <a:t>-AI Studio</a:t>
            </a:r>
            <a:endParaRPr kumimoji="1" lang="zh-CN" sz="3600" b="1" dirty="0" smtClean="0">
              <a:latin typeface="微软雅黑" panose="020B0503020204020204" pitchFamily="34" charset="-122"/>
              <a:ea typeface="微软雅黑" panose="020B0503020204020204" pitchFamily="34" charset="-122"/>
            </a:endParaRPr>
          </a:p>
        </p:txBody>
      </p:sp>
      <p:sp>
        <p:nvSpPr>
          <p:cNvPr id="9" name="TextBox 2"/>
          <p:cNvSpPr txBox="1"/>
          <p:nvPr/>
        </p:nvSpPr>
        <p:spPr>
          <a:xfrm>
            <a:off x="188614" y="1754473"/>
            <a:ext cx="11461115" cy="1938992"/>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       </a:t>
            </a:r>
            <a:r>
              <a:rPr lang="zh-CN" altLang="en-US" sz="2000" dirty="0" smtClean="0">
                <a:solidFill>
                  <a:srgbClr val="CF54D3"/>
                </a:solidFill>
                <a:latin typeface="微软雅黑" panose="020B0503020204020204" pitchFamily="34" charset="-122"/>
                <a:ea typeface="微软雅黑" panose="020B0503020204020204" pitchFamily="34" charset="-122"/>
              </a:rPr>
              <a:t>集开放数据、开源算法、免费算力三位一体</a:t>
            </a:r>
            <a:r>
              <a:rPr lang="zh-CN" altLang="en-US" sz="2000" dirty="0" smtClean="0">
                <a:latin typeface="微软雅黑" panose="020B0503020204020204" pitchFamily="34" charset="-122"/>
                <a:ea typeface="微软雅黑" panose="020B0503020204020204" pitchFamily="34" charset="-122"/>
              </a:rPr>
              <a:t>，为开发者提供</a:t>
            </a:r>
            <a:r>
              <a:rPr lang="zh-CN" altLang="en-US" sz="2000" dirty="0" smtClean="0">
                <a:solidFill>
                  <a:srgbClr val="CF54D3"/>
                </a:solidFill>
                <a:latin typeface="微软雅黑" panose="020B0503020204020204" pitchFamily="34" charset="-122"/>
                <a:ea typeface="微软雅黑" panose="020B0503020204020204" pitchFamily="34" charset="-122"/>
              </a:rPr>
              <a:t>高效学习和开发环境</a:t>
            </a:r>
            <a:r>
              <a:rPr lang="zh-CN" altLang="en-US" sz="2000" dirty="0" smtClean="0">
                <a:latin typeface="微软雅黑" panose="020B0503020204020204" pitchFamily="34" charset="-122"/>
                <a:ea typeface="微软雅黑" panose="020B0503020204020204" pitchFamily="34" charset="-122"/>
              </a:rPr>
              <a:t>、高价值高奖金</a:t>
            </a:r>
            <a:r>
              <a:rPr lang="zh-CN" altLang="en-US" sz="2000" dirty="0" smtClean="0">
                <a:solidFill>
                  <a:srgbClr val="CF54D3"/>
                </a:solidFill>
                <a:latin typeface="微软雅黑" panose="020B0503020204020204" pitchFamily="34" charset="-122"/>
                <a:ea typeface="微软雅黑" panose="020B0503020204020204" pitchFamily="34" charset="-122"/>
              </a:rPr>
              <a:t>竞赛</a:t>
            </a:r>
            <a:r>
              <a:rPr lang="zh-CN" altLang="en-US" sz="2000" dirty="0" smtClean="0">
                <a:latin typeface="微软雅黑" panose="020B0503020204020204" pitchFamily="34" charset="-122"/>
                <a:ea typeface="微软雅黑" panose="020B0503020204020204" pitchFamily="34" charset="-122"/>
              </a:rPr>
              <a:t>项目，支撑高校老师轻松实现</a:t>
            </a:r>
            <a:r>
              <a:rPr lang="en-US" altLang="zh-CN" sz="2000" dirty="0" smtClean="0">
                <a:latin typeface="微软雅黑" panose="020B0503020204020204" pitchFamily="34" charset="-122"/>
                <a:ea typeface="微软雅黑" panose="020B0503020204020204" pitchFamily="34" charset="-122"/>
              </a:rPr>
              <a:t>AI</a:t>
            </a:r>
            <a:r>
              <a:rPr lang="zh-CN" altLang="en-US" sz="2000" dirty="0" smtClean="0">
                <a:latin typeface="微软雅黑" panose="020B0503020204020204" pitchFamily="34" charset="-122"/>
                <a:ea typeface="微软雅黑" panose="020B0503020204020204" pitchFamily="34" charset="-122"/>
              </a:rPr>
              <a:t>教学，并助力企业加速落地</a:t>
            </a:r>
            <a:r>
              <a:rPr lang="en-US" altLang="zh-CN" sz="2000" dirty="0" smtClean="0">
                <a:latin typeface="微软雅黑" panose="020B0503020204020204" pitchFamily="34" charset="-122"/>
                <a:ea typeface="微软雅黑" panose="020B0503020204020204" pitchFamily="34" charset="-122"/>
              </a:rPr>
              <a:t>AI</a:t>
            </a:r>
            <a:r>
              <a:rPr lang="zh-CN" altLang="en-US" sz="2000" dirty="0" smtClean="0">
                <a:latin typeface="微软雅黑" panose="020B0503020204020204" pitchFamily="34" charset="-122"/>
                <a:ea typeface="微软雅黑" panose="020B0503020204020204" pitchFamily="34" charset="-122"/>
              </a:rPr>
              <a:t>业务场景。</a:t>
            </a:r>
            <a:endParaRPr lang="zh-CN" altLang="en-US" sz="2000" dirty="0">
              <a:latin typeface="微软雅黑" panose="020B0503020204020204" pitchFamily="34" charset="-122"/>
              <a:ea typeface="微软雅黑" panose="020B0503020204020204" pitchFamily="34" charset="-122"/>
            </a:endParaRPr>
          </a:p>
          <a:p>
            <a:pPr fontAlgn="auto">
              <a:lnSpc>
                <a:spcPct val="150000"/>
              </a:lnSpc>
            </a:pPr>
            <a:r>
              <a:rPr lang="zh-CN" altLang="en-US" sz="2000" b="1" dirty="0" smtClean="0">
                <a:solidFill>
                  <a:srgbClr val="000000"/>
                </a:solidFill>
                <a:latin typeface="微软雅黑" panose="020B0503020204020204" pitchFamily="34" charset="-122"/>
                <a:ea typeface="微软雅黑" panose="020B0503020204020204" pitchFamily="34" charset="-122"/>
              </a:rPr>
              <a:t>       官</a:t>
            </a:r>
            <a:r>
              <a:rPr lang="zh-CN" altLang="en-US" sz="2000" b="1" dirty="0">
                <a:solidFill>
                  <a:srgbClr val="000000"/>
                </a:solidFill>
                <a:latin typeface="微软雅黑" panose="020B0503020204020204" pitchFamily="34" charset="-122"/>
                <a:ea typeface="微软雅黑" panose="020B0503020204020204" pitchFamily="34" charset="-122"/>
              </a:rPr>
              <a:t>网：</a:t>
            </a:r>
            <a:r>
              <a:rPr lang="en-US" altLang="zh-CN" sz="2000" b="1" dirty="0">
                <a:hlinkClick r:id="rId2"/>
              </a:rPr>
              <a:t> </a:t>
            </a:r>
            <a:r>
              <a:rPr lang="en-US" altLang="zh-CN" sz="2000" dirty="0">
                <a:hlinkClick r:id="rId3"/>
              </a:rPr>
              <a:t>https://aistudio.baidu.com/</a:t>
            </a:r>
            <a:endParaRPr lang="zh-CN" altLang="en-US" sz="2000" dirty="0"/>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sp>
        <p:nvSpPr>
          <p:cNvPr id="5" name="云形标注 4"/>
          <p:cNvSpPr/>
          <p:nvPr/>
        </p:nvSpPr>
        <p:spPr>
          <a:xfrm>
            <a:off x="6429921" y="530734"/>
            <a:ext cx="2866935" cy="685357"/>
          </a:xfrm>
          <a:prstGeom prst="cloudCallout">
            <a:avLst>
              <a:gd name="adj1" fmla="val -42089"/>
              <a:gd name="adj2" fmla="val 957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b="1" dirty="0" smtClean="0">
                <a:solidFill>
                  <a:srgbClr val="7030A0"/>
                </a:solidFill>
                <a:latin typeface="微软雅黑" panose="020B0503020204020204" pitchFamily="34" charset="-122"/>
                <a:ea typeface="微软雅黑" panose="020B0503020204020204" pitchFamily="34" charset="-122"/>
              </a:rPr>
              <a:t>实践平台！</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676" y="1373235"/>
            <a:ext cx="461108" cy="461108"/>
          </a:xfrm>
          <a:prstGeom prst="rect">
            <a:avLst/>
          </a:prstGeom>
        </p:spPr>
      </p:pic>
      <p:sp>
        <p:nvSpPr>
          <p:cNvPr id="8" name="TextBox 4"/>
          <p:cNvSpPr txBox="1"/>
          <p:nvPr/>
        </p:nvSpPr>
        <p:spPr>
          <a:xfrm>
            <a:off x="899783" y="1308196"/>
            <a:ext cx="7943965" cy="592470"/>
          </a:xfrm>
          <a:prstGeom prst="rect">
            <a:avLst/>
          </a:prstGeom>
          <a:noFill/>
        </p:spPr>
        <p:txBody>
          <a:bodyPr wrap="square" rtlCol="0">
            <a:spAutoFit/>
          </a:bodyPr>
          <a:lstStyle/>
          <a:p>
            <a:pPr>
              <a:lnSpc>
                <a:spcPct val="125000"/>
              </a:lnSpc>
            </a:pPr>
            <a:r>
              <a:rPr lang="en-US" altLang="zh-CN" sz="2600" b="1" dirty="0" smtClean="0">
                <a:solidFill>
                  <a:schemeClr val="accent2">
                    <a:lumMod val="75000"/>
                  </a:schemeClr>
                </a:solidFill>
                <a:latin typeface="微软雅黑" panose="020B0503020204020204" pitchFamily="34" charset="-122"/>
                <a:ea typeface="微软雅黑" panose="020B0503020204020204" pitchFamily="34" charset="-122"/>
                <a:sym typeface="Wingdings" panose="05000000000000000000"/>
              </a:rPr>
              <a:t>AI </a:t>
            </a:r>
            <a:r>
              <a:rPr lang="en-US" altLang="zh-CN" sz="2600" b="1" dirty="0">
                <a:solidFill>
                  <a:schemeClr val="accent2">
                    <a:lumMod val="75000"/>
                  </a:schemeClr>
                </a:solidFill>
                <a:latin typeface="微软雅黑" panose="020B0503020204020204" pitchFamily="34" charset="-122"/>
                <a:ea typeface="微软雅黑" panose="020B0503020204020204" pitchFamily="34" charset="-122"/>
                <a:sym typeface="Wingdings" panose="05000000000000000000"/>
              </a:rPr>
              <a:t>Studio</a:t>
            </a:r>
            <a:r>
              <a:rPr lang="zh-CN" altLang="en-US" sz="2600" b="1" dirty="0">
                <a:solidFill>
                  <a:schemeClr val="accent2">
                    <a:lumMod val="75000"/>
                  </a:schemeClr>
                </a:solidFill>
                <a:latin typeface="微软雅黑" panose="020B0503020204020204" pitchFamily="34" charset="-122"/>
                <a:ea typeface="微软雅黑" panose="020B0503020204020204" pitchFamily="34" charset="-122"/>
                <a:sym typeface="Wingdings" panose="05000000000000000000"/>
              </a:rPr>
              <a:t>：</a:t>
            </a:r>
            <a:r>
              <a:rPr lang="zh-CN" altLang="en-US" sz="2600" b="1" dirty="0">
                <a:solidFill>
                  <a:schemeClr val="accent2">
                    <a:lumMod val="75000"/>
                  </a:schemeClr>
                </a:solidFill>
                <a:latin typeface="微软雅黑" panose="020B0503020204020204" pitchFamily="34" charset="-122"/>
                <a:ea typeface="微软雅黑" panose="020B0503020204020204" pitchFamily="34" charset="-122"/>
              </a:rPr>
              <a:t>一站式深度学习开发</a:t>
            </a:r>
            <a:r>
              <a:rPr lang="zh-CN" altLang="en-US" sz="2600" b="1" dirty="0" smtClean="0">
                <a:solidFill>
                  <a:schemeClr val="accent2">
                    <a:lumMod val="75000"/>
                  </a:schemeClr>
                </a:solidFill>
                <a:latin typeface="微软雅黑" panose="020B0503020204020204" pitchFamily="34" charset="-122"/>
                <a:ea typeface="微软雅黑" panose="020B0503020204020204" pitchFamily="34" charset="-122"/>
              </a:rPr>
              <a:t>平台</a:t>
            </a:r>
            <a:endParaRPr lang="en-US" altLang="zh-CN" sz="2600" b="1"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a:stretch>
            <a:fillRect/>
          </a:stretch>
        </p:blipFill>
        <p:spPr>
          <a:xfrm>
            <a:off x="1144850" y="3176602"/>
            <a:ext cx="9548641" cy="3585863"/>
          </a:xfrm>
          <a:prstGeom prst="rect">
            <a:avLst/>
          </a:prstGeom>
        </p:spPr>
      </p:pic>
    </p:spTree>
    <p:extLst>
      <p:ext uri="{BB962C8B-B14F-4D97-AF65-F5344CB8AC3E}">
        <p14:creationId xmlns:p14="http://schemas.microsoft.com/office/powerpoint/2010/main" val="41672881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1159885" cy="652007"/>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目录</a:t>
            </a:r>
          </a:p>
        </p:txBody>
      </p:sp>
      <p:sp>
        <p:nvSpPr>
          <p:cNvPr id="17" name="圆角矩形 16"/>
          <p:cNvSpPr/>
          <p:nvPr/>
        </p:nvSpPr>
        <p:spPr>
          <a:xfrm>
            <a:off x="3512997" y="181801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飞桨总体介绍</a:t>
            </a:r>
          </a:p>
        </p:txBody>
      </p:sp>
      <p:sp>
        <p:nvSpPr>
          <p:cNvPr id="18" name="圆角矩形 17"/>
          <p:cNvSpPr/>
          <p:nvPr/>
        </p:nvSpPr>
        <p:spPr>
          <a:xfrm>
            <a:off x="3512997" y="277120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飞桨核心框架</a:t>
            </a:r>
          </a:p>
        </p:txBody>
      </p:sp>
      <p:sp>
        <p:nvSpPr>
          <p:cNvPr id="20" name="圆角矩形 19"/>
          <p:cNvSpPr/>
          <p:nvPr/>
        </p:nvSpPr>
        <p:spPr>
          <a:xfrm>
            <a:off x="3512997" y="372439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飞桨工具组件与服务平台</a:t>
            </a:r>
          </a:p>
        </p:txBody>
      </p:sp>
      <p:sp>
        <p:nvSpPr>
          <p:cNvPr id="6" name="圆角矩形 5"/>
          <p:cNvSpPr/>
          <p:nvPr/>
        </p:nvSpPr>
        <p:spPr>
          <a:xfrm>
            <a:off x="3512997" y="4677579"/>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飞桨行业应用</a:t>
            </a:r>
          </a:p>
        </p:txBody>
      </p:sp>
    </p:spTree>
    <p:extLst>
      <p:ext uri="{BB962C8B-B14F-4D97-AF65-F5344CB8AC3E}">
        <p14:creationId xmlns:p14="http://schemas.microsoft.com/office/powerpoint/2010/main" val="2310147244"/>
      </p:ext>
    </p:extLst>
  </p:cSld>
  <p:clrMapOvr>
    <a:masterClrMapping/>
  </p:clrMapOvr>
  <mc:AlternateContent xmlns:mc="http://schemas.openxmlformats.org/markup-compatibility/2006" xmlns:p14="http://schemas.microsoft.com/office/powerpoint/2010/main">
    <mc:Choice Requires="p14">
      <p:transition spd="slow" p14:dur="2000" advTm="993"/>
    </mc:Choice>
    <mc:Fallback xmlns="">
      <p:transition spd="slow" advTm="993"/>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0" y="4032625"/>
            <a:ext cx="6286500" cy="2505075"/>
          </a:xfrm>
          <a:prstGeom prst="rect">
            <a:avLst/>
          </a:prstGeom>
        </p:spPr>
      </p:pic>
      <p:sp>
        <p:nvSpPr>
          <p:cNvPr id="2" name="矩形 1"/>
          <p:cNvSpPr/>
          <p:nvPr/>
        </p:nvSpPr>
        <p:spPr>
          <a:xfrm>
            <a:off x="1742922" y="369078"/>
            <a:ext cx="538566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行业</a:t>
            </a:r>
            <a:r>
              <a:rPr kumimoji="1" lang="zh-CN" altLang="en-US" sz="3600" b="1" dirty="0" smtClean="0">
                <a:latin typeface="微软雅黑" panose="020B0503020204020204" pitchFamily="34" charset="-122"/>
                <a:ea typeface="微软雅黑" panose="020B0503020204020204" pitchFamily="34" charset="-122"/>
              </a:rPr>
              <a:t>应用</a:t>
            </a:r>
            <a:endParaRPr kumimoji="1" lang="zh-CN" altLang="en-US" sz="36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4435755" y="1015409"/>
            <a:ext cx="7240679" cy="3853360"/>
          </a:xfrm>
          <a:prstGeom prst="rect">
            <a:avLst/>
          </a:prstGeom>
        </p:spPr>
      </p:pic>
      <p:sp>
        <p:nvSpPr>
          <p:cNvPr id="31" name="TextBox 2"/>
          <p:cNvSpPr txBox="1"/>
          <p:nvPr/>
        </p:nvSpPr>
        <p:spPr>
          <a:xfrm>
            <a:off x="448695" y="1448507"/>
            <a:ext cx="3652380" cy="2400657"/>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       </a:t>
            </a:r>
            <a:r>
              <a:rPr lang="zh-CN" altLang="en-US" sz="2000" b="1" dirty="0" smtClean="0">
                <a:solidFill>
                  <a:srgbClr val="FF0000"/>
                </a:solidFill>
                <a:latin typeface="微软雅黑" panose="020B0503020204020204" pitchFamily="34" charset="-122"/>
                <a:ea typeface="微软雅黑" panose="020B0503020204020204" pitchFamily="34" charset="-122"/>
              </a:rPr>
              <a:t>源于</a:t>
            </a:r>
            <a:r>
              <a:rPr lang="zh-CN" altLang="en-US" sz="2000" b="1" dirty="0">
                <a:solidFill>
                  <a:srgbClr val="FF0000"/>
                </a:solidFill>
                <a:latin typeface="微软雅黑" panose="020B0503020204020204" pitchFamily="34" charset="-122"/>
                <a:ea typeface="微软雅黑" panose="020B0503020204020204" pitchFamily="34" charset="-122"/>
              </a:rPr>
              <a:t>产业实践的</a:t>
            </a:r>
            <a:r>
              <a:rPr lang="zh-CN" altLang="en-US" sz="2000" dirty="0">
                <a:latin typeface="微软雅黑" panose="020B0503020204020204" pitchFamily="34" charset="-122"/>
                <a:ea typeface="微软雅黑" panose="020B0503020204020204" pitchFamily="34" charset="-122"/>
              </a:rPr>
              <a:t>开源深度学习</a:t>
            </a:r>
            <a:r>
              <a:rPr lang="zh-CN" altLang="en-US" sz="2000" dirty="0" smtClean="0">
                <a:latin typeface="微软雅黑" panose="020B0503020204020204" pitchFamily="34" charset="-122"/>
                <a:ea typeface="微软雅黑" panose="020B0503020204020204" pitchFamily="34" charset="-122"/>
              </a:rPr>
              <a:t>平台，飞</a:t>
            </a:r>
            <a:r>
              <a:rPr lang="zh-CN" altLang="en-US" sz="2000" dirty="0">
                <a:latin typeface="微软雅黑" panose="020B0503020204020204" pitchFamily="34" charset="-122"/>
                <a:ea typeface="微软雅黑" panose="020B0503020204020204" pitchFamily="34" charset="-122"/>
              </a:rPr>
              <a:t>桨致力于让深度学习技术的</a:t>
            </a:r>
            <a:r>
              <a:rPr lang="zh-CN" altLang="en-US" sz="2000" b="1" dirty="0">
                <a:solidFill>
                  <a:srgbClr val="FF0000"/>
                </a:solidFill>
                <a:latin typeface="微软雅黑" panose="020B0503020204020204" pitchFamily="34" charset="-122"/>
                <a:ea typeface="微软雅黑" panose="020B0503020204020204" pitchFamily="34" charset="-122"/>
              </a:rPr>
              <a:t>创新与应用更</a:t>
            </a:r>
            <a:r>
              <a:rPr lang="zh-CN" altLang="en-US" sz="2000" b="1" dirty="0" smtClean="0">
                <a:solidFill>
                  <a:srgbClr val="FF0000"/>
                </a:solidFill>
                <a:latin typeface="微软雅黑" panose="020B0503020204020204" pitchFamily="34" charset="-122"/>
                <a:ea typeface="微软雅黑" panose="020B0503020204020204" pitchFamily="34" charset="-122"/>
              </a:rPr>
              <a:t>简单</a:t>
            </a:r>
            <a:r>
              <a:rPr lang="zh-CN" altLang="en-US" sz="2000" dirty="0" smtClean="0">
                <a:latin typeface="微软雅黑" panose="020B0503020204020204" pitchFamily="34" charset="-122"/>
                <a:ea typeface="微软雅黑" panose="020B0503020204020204" pitchFamily="34" charset="-122"/>
              </a:rPr>
              <a:t>，与</a:t>
            </a:r>
            <a:r>
              <a:rPr lang="zh-CN" altLang="en-US" sz="2000" dirty="0">
                <a:latin typeface="微软雅黑" panose="020B0503020204020204" pitchFamily="34" charset="-122"/>
                <a:ea typeface="微软雅黑" panose="020B0503020204020204" pitchFamily="34" charset="-122"/>
              </a:rPr>
              <a:t>合作伙伴一起帮助越来多的行业完成</a:t>
            </a:r>
            <a:r>
              <a:rPr lang="en-US" altLang="zh-CN" sz="2000" b="1" dirty="0">
                <a:solidFill>
                  <a:srgbClr val="FF0000"/>
                </a:solidFill>
                <a:latin typeface="微软雅黑" panose="020B0503020204020204" pitchFamily="34" charset="-122"/>
                <a:ea typeface="微软雅黑" panose="020B0503020204020204" pitchFamily="34" charset="-122"/>
              </a:rPr>
              <a:t>AI </a:t>
            </a:r>
            <a:r>
              <a:rPr lang="zh-CN" altLang="en-US" sz="2000" b="1" dirty="0" smtClean="0">
                <a:solidFill>
                  <a:srgbClr val="FF0000"/>
                </a:solidFill>
                <a:latin typeface="微软雅黑" panose="020B0503020204020204" pitchFamily="34" charset="-122"/>
                <a:ea typeface="微软雅黑" panose="020B0503020204020204" pitchFamily="34" charset="-122"/>
              </a:rPr>
              <a:t>能力赋能</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68291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4033520" y="4752975"/>
            <a:ext cx="3381375" cy="188658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7579360" y="4752975"/>
            <a:ext cx="4001770" cy="188658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60045" y="4752975"/>
            <a:ext cx="3508375" cy="188658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798195" y="4361180"/>
            <a:ext cx="2874010" cy="4267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r>
              <a:rPr lang="zh-CN" altLang="en-US" sz="2200" b="1" dirty="0">
                <a:solidFill>
                  <a:srgbClr val="000000"/>
                </a:solidFill>
                <a:latin typeface="微软雅黑" panose="020B0503020204020204" pitchFamily="34" charset="-122"/>
                <a:ea typeface="微软雅黑" panose="020B0503020204020204" pitchFamily="34" charset="-122"/>
                <a:sym typeface="+mn-ea"/>
              </a:rPr>
              <a:t>病毒和垃圾信息检测</a:t>
            </a:r>
          </a:p>
        </p:txBody>
      </p:sp>
      <p:sp>
        <p:nvSpPr>
          <p:cNvPr id="34" name="矩形 33"/>
          <p:cNvSpPr/>
          <p:nvPr/>
        </p:nvSpPr>
        <p:spPr>
          <a:xfrm>
            <a:off x="7579360" y="2153920"/>
            <a:ext cx="4001770" cy="205803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033520" y="2153920"/>
            <a:ext cx="3380740" cy="205803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3390" y="2153920"/>
            <a:ext cx="3415030" cy="205803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42922" y="369078"/>
            <a:ext cx="538566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行业</a:t>
            </a:r>
            <a:r>
              <a:rPr kumimoji="1" lang="zh-CN" altLang="en-US" sz="3600" b="1" dirty="0" smtClean="0">
                <a:latin typeface="微软雅黑" panose="020B0503020204020204" pitchFamily="34" charset="-122"/>
                <a:ea typeface="微软雅黑" panose="020B0503020204020204" pitchFamily="34" charset="-122"/>
              </a:rPr>
              <a:t>应用</a:t>
            </a:r>
            <a:r>
              <a:rPr kumimoji="1" lang="en-US" altLang="zh-CN" sz="3600" b="1" dirty="0" smtClean="0">
                <a:latin typeface="微软雅黑" panose="020B0503020204020204" pitchFamily="34" charset="-122"/>
                <a:ea typeface="微软雅黑" panose="020B0503020204020204" pitchFamily="34" charset="-122"/>
              </a:rPr>
              <a:t>-</a:t>
            </a:r>
            <a:r>
              <a:rPr kumimoji="1" lang="zh-CN" altLang="en-US" sz="3600" b="1" dirty="0" smtClean="0">
                <a:latin typeface="微软雅黑" panose="020B0503020204020204" pitchFamily="34" charset="-122"/>
                <a:ea typeface="微软雅黑" panose="020B0503020204020204" pitchFamily="34" charset="-122"/>
              </a:rPr>
              <a:t>百度内部</a:t>
            </a:r>
            <a:endParaRPr kumimoji="1" lang="zh-CN" altLang="en-US" sz="3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423545" y="1297305"/>
            <a:ext cx="10742295" cy="460375"/>
          </a:xfrm>
          <a:prstGeom prst="rect">
            <a:avLst/>
          </a:prstGeom>
          <a:noFill/>
        </p:spPr>
        <p:txBody>
          <a:bodyPr wrap="square" rtlCol="0" anchor="t">
            <a:spAutoFit/>
          </a:bodyPr>
          <a:lstStyle/>
          <a:p>
            <a:pPr lvl="0" indent="360045" algn="l"/>
            <a:r>
              <a:rPr lang="zh-CN" altLang="en-US" sz="2400" dirty="0" smtClean="0">
                <a:solidFill>
                  <a:srgbClr val="000000"/>
                </a:solidFill>
                <a:latin typeface="微软雅黑" panose="020B0503020204020204" pitchFamily="34" charset="-122"/>
                <a:ea typeface="微软雅黑" panose="020B0503020204020204" pitchFamily="34" charset="-122"/>
                <a:sym typeface="+mn-ea"/>
              </a:rPr>
              <a:t>飞桨</a:t>
            </a:r>
            <a:r>
              <a:rPr lang="en-US" altLang="zh-CN" sz="2400" dirty="0" smtClean="0">
                <a:solidFill>
                  <a:srgbClr val="000000"/>
                </a:solidFill>
                <a:latin typeface="微软雅黑" panose="020B0503020204020204" pitchFamily="34" charset="-122"/>
                <a:ea typeface="微软雅黑" panose="020B0503020204020204" pitchFamily="34" charset="-122"/>
                <a:sym typeface="+mn-ea"/>
              </a:rPr>
              <a:t>PaddlePaddle</a:t>
            </a:r>
            <a:r>
              <a:rPr lang="en-US" altLang="zh-CN" sz="2400" b="1" dirty="0" smtClean="0">
                <a:solidFill>
                  <a:srgbClr val="FF0000"/>
                </a:solidFill>
                <a:latin typeface="微软雅黑" panose="020B0503020204020204" pitchFamily="34" charset="-122"/>
                <a:ea typeface="微软雅黑" panose="020B0503020204020204" pitchFamily="34" charset="-122"/>
                <a:sym typeface="+mn-ea"/>
              </a:rPr>
              <a:t>已在百度</a:t>
            </a:r>
            <a:r>
              <a:rPr lang="en-US" altLang="zh-CN" sz="2400" b="1" dirty="0">
                <a:solidFill>
                  <a:srgbClr val="FF0000"/>
                </a:solidFill>
                <a:latin typeface="微软雅黑" panose="020B0503020204020204" pitchFamily="34" charset="-122"/>
                <a:ea typeface="微软雅黑" panose="020B0503020204020204" pitchFamily="34" charset="-122"/>
                <a:sym typeface="+mn-ea"/>
              </a:rPr>
              <a:t>30多项</a:t>
            </a:r>
            <a:r>
              <a:rPr lang="en-US" altLang="zh-CN" sz="2400" dirty="0">
                <a:solidFill>
                  <a:srgbClr val="000000"/>
                </a:solidFill>
                <a:latin typeface="微软雅黑" panose="020B0503020204020204" pitchFamily="34" charset="-122"/>
                <a:ea typeface="微软雅黑" panose="020B0503020204020204" pitchFamily="34" charset="-122"/>
                <a:sym typeface="+mn-ea"/>
              </a:rPr>
              <a:t>主要产品和服务之中发挥着巨大的作用</a:t>
            </a:r>
            <a:r>
              <a:rPr lang="zh-CN" altLang="en-US" sz="2400" dirty="0">
                <a:solidFill>
                  <a:srgbClr val="000000"/>
                </a:solidFill>
                <a:latin typeface="微软雅黑" panose="020B0503020204020204" pitchFamily="34" charset="-122"/>
                <a:ea typeface="微软雅黑" panose="020B0503020204020204" pitchFamily="34" charset="-122"/>
                <a:sym typeface="+mn-ea"/>
              </a:rPr>
              <a:t>。</a:t>
            </a:r>
          </a:p>
        </p:txBody>
      </p:sp>
      <p:pic>
        <p:nvPicPr>
          <p:cNvPr id="14" name="图片 13"/>
          <p:cNvPicPr>
            <a:picLocks noChangeAspect="1"/>
          </p:cNvPicPr>
          <p:nvPr/>
        </p:nvPicPr>
        <p:blipFill>
          <a:blip r:embed="rId3"/>
          <a:stretch>
            <a:fillRect/>
          </a:stretch>
        </p:blipFill>
        <p:spPr>
          <a:xfrm>
            <a:off x="525780" y="2360930"/>
            <a:ext cx="3311525" cy="1778635"/>
          </a:xfrm>
          <a:prstGeom prst="rect">
            <a:avLst/>
          </a:prstGeom>
        </p:spPr>
      </p:pic>
      <p:pic>
        <p:nvPicPr>
          <p:cNvPr id="15" name="图片 14"/>
          <p:cNvPicPr>
            <a:picLocks noChangeAspect="1"/>
          </p:cNvPicPr>
          <p:nvPr/>
        </p:nvPicPr>
        <p:blipFill>
          <a:blip r:embed="rId4"/>
          <a:stretch>
            <a:fillRect/>
          </a:stretch>
        </p:blipFill>
        <p:spPr>
          <a:xfrm>
            <a:off x="2127885" y="2360930"/>
            <a:ext cx="1358265" cy="358140"/>
          </a:xfrm>
          <a:prstGeom prst="rect">
            <a:avLst/>
          </a:prstGeom>
        </p:spPr>
      </p:pic>
      <p:pic>
        <p:nvPicPr>
          <p:cNvPr id="17" name="图片 16"/>
          <p:cNvPicPr>
            <a:picLocks noChangeAspect="1"/>
          </p:cNvPicPr>
          <p:nvPr/>
        </p:nvPicPr>
        <p:blipFill>
          <a:blip r:embed="rId5"/>
          <a:stretch>
            <a:fillRect/>
          </a:stretch>
        </p:blipFill>
        <p:spPr>
          <a:xfrm>
            <a:off x="6064885" y="2266315"/>
            <a:ext cx="1236980" cy="422275"/>
          </a:xfrm>
          <a:prstGeom prst="rect">
            <a:avLst/>
          </a:prstGeom>
        </p:spPr>
      </p:pic>
      <p:sp>
        <p:nvSpPr>
          <p:cNvPr id="18" name="圆角矩形 17"/>
          <p:cNvSpPr/>
          <p:nvPr/>
        </p:nvSpPr>
        <p:spPr>
          <a:xfrm>
            <a:off x="859155" y="1809115"/>
            <a:ext cx="2536190" cy="4267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200" b="1" dirty="0">
                <a:solidFill>
                  <a:srgbClr val="000000"/>
                </a:solidFill>
                <a:latin typeface="微软雅黑" panose="020B0503020204020204" pitchFamily="34" charset="-122"/>
                <a:ea typeface="微软雅黑" panose="020B0503020204020204" pitchFamily="34" charset="-122"/>
                <a:sym typeface="+mn-ea"/>
              </a:rPr>
              <a:t>外卖预估出餐时间</a:t>
            </a:r>
          </a:p>
        </p:txBody>
      </p:sp>
      <p:sp>
        <p:nvSpPr>
          <p:cNvPr id="19" name="圆角矩形 18"/>
          <p:cNvSpPr/>
          <p:nvPr/>
        </p:nvSpPr>
        <p:spPr>
          <a:xfrm>
            <a:off x="4096385" y="1809115"/>
            <a:ext cx="3147060" cy="4267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r>
              <a:rPr lang="zh-CN" altLang="en-US" sz="2200" b="1" dirty="0">
                <a:solidFill>
                  <a:srgbClr val="000000"/>
                </a:solidFill>
                <a:latin typeface="微软雅黑" panose="020B0503020204020204" pitchFamily="34" charset="-122"/>
                <a:ea typeface="微软雅黑" panose="020B0503020204020204" pitchFamily="34" charset="-122"/>
                <a:sym typeface="+mn-ea"/>
              </a:rPr>
              <a:t>精准推荐用户所需信息</a:t>
            </a:r>
          </a:p>
        </p:txBody>
      </p:sp>
      <p:sp>
        <p:nvSpPr>
          <p:cNvPr id="20" name="圆角矩形 19"/>
          <p:cNvSpPr/>
          <p:nvPr/>
        </p:nvSpPr>
        <p:spPr>
          <a:xfrm>
            <a:off x="7710170" y="1809115"/>
            <a:ext cx="2266315" cy="4267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r>
              <a:rPr lang="zh-CN" altLang="en-US" sz="2200" b="1" dirty="0">
                <a:solidFill>
                  <a:srgbClr val="000000"/>
                </a:solidFill>
                <a:latin typeface="微软雅黑" panose="020B0503020204020204" pitchFamily="34" charset="-122"/>
                <a:ea typeface="微软雅黑" panose="020B0503020204020204" pitchFamily="34" charset="-122"/>
                <a:sym typeface="+mn-ea"/>
              </a:rPr>
              <a:t>字符识别</a:t>
            </a:r>
            <a:r>
              <a:rPr lang="en-US" altLang="zh-CN" sz="2200" b="1" dirty="0">
                <a:solidFill>
                  <a:srgbClr val="000000"/>
                </a:solidFill>
                <a:latin typeface="微软雅黑" panose="020B0503020204020204" pitchFamily="34" charset="-122"/>
                <a:ea typeface="微软雅黑" panose="020B0503020204020204" pitchFamily="34" charset="-122"/>
                <a:sym typeface="+mn-ea"/>
              </a:rPr>
              <a:t>(OCR)</a:t>
            </a:r>
            <a:endParaRPr lang="zh-CN" altLang="en-US" sz="2200" b="1" dirty="0">
              <a:solidFill>
                <a:srgbClr val="000000"/>
              </a:solidFill>
              <a:latin typeface="微软雅黑" panose="020B0503020204020204" pitchFamily="34" charset="-122"/>
              <a:ea typeface="微软雅黑" panose="020B0503020204020204" pitchFamily="34" charset="-122"/>
              <a:sym typeface="+mn-ea"/>
            </a:endParaRPr>
          </a:p>
        </p:txBody>
      </p:sp>
      <p:pic>
        <p:nvPicPr>
          <p:cNvPr id="21" name="图片 20"/>
          <p:cNvPicPr>
            <a:picLocks noChangeAspect="1"/>
          </p:cNvPicPr>
          <p:nvPr/>
        </p:nvPicPr>
        <p:blipFill>
          <a:blip r:embed="rId6"/>
          <a:stretch>
            <a:fillRect/>
          </a:stretch>
        </p:blipFill>
        <p:spPr>
          <a:xfrm>
            <a:off x="7679690" y="2616200"/>
            <a:ext cx="1231265" cy="1206500"/>
          </a:xfrm>
          <a:prstGeom prst="rect">
            <a:avLst/>
          </a:prstGeom>
        </p:spPr>
      </p:pic>
      <p:sp>
        <p:nvSpPr>
          <p:cNvPr id="22" name="文本框 21"/>
          <p:cNvSpPr txBox="1"/>
          <p:nvPr/>
        </p:nvSpPr>
        <p:spPr>
          <a:xfrm>
            <a:off x="8865235" y="2471420"/>
            <a:ext cx="2648585" cy="1568450"/>
          </a:xfrm>
          <a:prstGeom prst="rect">
            <a:avLst/>
          </a:prstGeom>
          <a:noFill/>
        </p:spPr>
        <p:txBody>
          <a:bodyPr wrap="square" rtlCol="0" anchor="t">
            <a:spAutoFit/>
          </a:bodyPr>
          <a:lstStyle/>
          <a:p>
            <a:r>
              <a:rPr lang="en-US" altLang="zh-CN" sz="1600" dirty="0">
                <a:solidFill>
                  <a:srgbClr val="000000"/>
                </a:solidFill>
                <a:latin typeface="微软雅黑" panose="020B0503020204020204" pitchFamily="34" charset="-122"/>
                <a:ea typeface="微软雅黑" panose="020B0503020204020204" pitchFamily="34" charset="-122"/>
              </a:rPr>
              <a:t>百度翻译手机版提供中英日韩等10多个语种的文本互译；使用OCR技术实现拍照整屏实时翻译、菜单翻译等功能，无需键盘输入，提升用户体验</a:t>
            </a:r>
            <a:r>
              <a:rPr lang="zh-CN" altLang="en-US" sz="1600" dirty="0">
                <a:solidFill>
                  <a:srgbClr val="000000"/>
                </a:solidFill>
                <a:latin typeface="微软雅黑" panose="020B0503020204020204" pitchFamily="34" charset="-122"/>
                <a:ea typeface="微软雅黑" panose="020B0503020204020204" pitchFamily="34" charset="-122"/>
              </a:rPr>
              <a:t>。</a:t>
            </a:r>
          </a:p>
        </p:txBody>
      </p:sp>
      <p:sp>
        <p:nvSpPr>
          <p:cNvPr id="24" name="圆角矩形 23"/>
          <p:cNvSpPr/>
          <p:nvPr/>
        </p:nvSpPr>
        <p:spPr>
          <a:xfrm>
            <a:off x="10034905" y="1809115"/>
            <a:ext cx="1463040" cy="4267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r>
              <a:rPr lang="zh-CN" altLang="en-US" sz="2200" b="1" dirty="0">
                <a:solidFill>
                  <a:srgbClr val="000000"/>
                </a:solidFill>
                <a:latin typeface="微软雅黑" panose="020B0503020204020204" pitchFamily="34" charset="-122"/>
                <a:ea typeface="微软雅黑" panose="020B0503020204020204" pitchFamily="34" charset="-122"/>
                <a:sym typeface="+mn-ea"/>
              </a:rPr>
              <a:t>机器翻译</a:t>
            </a:r>
          </a:p>
        </p:txBody>
      </p:sp>
      <p:sp>
        <p:nvSpPr>
          <p:cNvPr id="25" name="圆角矩形 24"/>
          <p:cNvSpPr/>
          <p:nvPr/>
        </p:nvSpPr>
        <p:spPr>
          <a:xfrm>
            <a:off x="4370070" y="4361180"/>
            <a:ext cx="2914015" cy="4267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r>
              <a:rPr lang="zh-CN" altLang="en-US" sz="2200" b="1" dirty="0">
                <a:solidFill>
                  <a:srgbClr val="000000"/>
                </a:solidFill>
                <a:latin typeface="微软雅黑" panose="020B0503020204020204" pitchFamily="34" charset="-122"/>
                <a:ea typeface="微软雅黑" panose="020B0503020204020204" pitchFamily="34" charset="-122"/>
                <a:sym typeface="+mn-ea"/>
              </a:rPr>
              <a:t>自动驾驶</a:t>
            </a:r>
          </a:p>
        </p:txBody>
      </p:sp>
      <p:sp>
        <p:nvSpPr>
          <p:cNvPr id="26" name="圆角矩形 25"/>
          <p:cNvSpPr/>
          <p:nvPr/>
        </p:nvSpPr>
        <p:spPr>
          <a:xfrm>
            <a:off x="8166100" y="4361180"/>
            <a:ext cx="2874010" cy="4267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r>
              <a:rPr lang="zh-CN" altLang="en-US" sz="2200" b="1" dirty="0">
                <a:solidFill>
                  <a:srgbClr val="000000"/>
                </a:solidFill>
                <a:latin typeface="微软雅黑" panose="020B0503020204020204" pitchFamily="34" charset="-122"/>
                <a:ea typeface="微软雅黑" panose="020B0503020204020204" pitchFamily="34" charset="-122"/>
                <a:sym typeface="+mn-ea"/>
              </a:rPr>
              <a:t>海量图像识别分类</a:t>
            </a:r>
          </a:p>
        </p:txBody>
      </p:sp>
      <p:pic>
        <p:nvPicPr>
          <p:cNvPr id="27" name="图片 26"/>
          <p:cNvPicPr>
            <a:picLocks noChangeAspect="1"/>
          </p:cNvPicPr>
          <p:nvPr/>
        </p:nvPicPr>
        <p:blipFill>
          <a:blip r:embed="rId7"/>
          <a:srcRect l="11203"/>
          <a:stretch>
            <a:fillRect/>
          </a:stretch>
        </p:blipFill>
        <p:spPr>
          <a:xfrm>
            <a:off x="438785" y="4863465"/>
            <a:ext cx="1228090" cy="1715770"/>
          </a:xfrm>
          <a:prstGeom prst="rect">
            <a:avLst/>
          </a:prstGeom>
        </p:spPr>
      </p:pic>
      <p:pic>
        <p:nvPicPr>
          <p:cNvPr id="28" name="图片 27"/>
          <p:cNvPicPr>
            <a:picLocks noChangeAspect="1"/>
          </p:cNvPicPr>
          <p:nvPr/>
        </p:nvPicPr>
        <p:blipFill>
          <a:blip r:embed="rId8"/>
          <a:stretch>
            <a:fillRect/>
          </a:stretch>
        </p:blipFill>
        <p:spPr>
          <a:xfrm>
            <a:off x="1695450" y="5097145"/>
            <a:ext cx="2108200" cy="1308735"/>
          </a:xfrm>
          <a:prstGeom prst="rect">
            <a:avLst/>
          </a:prstGeom>
        </p:spPr>
      </p:pic>
      <p:pic>
        <p:nvPicPr>
          <p:cNvPr id="29" name="图片 28"/>
          <p:cNvPicPr>
            <a:picLocks noChangeAspect="1"/>
          </p:cNvPicPr>
          <p:nvPr/>
        </p:nvPicPr>
        <p:blipFill>
          <a:blip r:embed="rId9"/>
          <a:stretch>
            <a:fillRect/>
          </a:stretch>
        </p:blipFill>
        <p:spPr>
          <a:xfrm>
            <a:off x="4333240" y="4852035"/>
            <a:ext cx="2922270" cy="1767840"/>
          </a:xfrm>
          <a:prstGeom prst="rect">
            <a:avLst/>
          </a:prstGeom>
        </p:spPr>
      </p:pic>
      <p:pic>
        <p:nvPicPr>
          <p:cNvPr id="30" name="图片 29"/>
          <p:cNvPicPr>
            <a:picLocks noChangeAspect="1"/>
          </p:cNvPicPr>
          <p:nvPr/>
        </p:nvPicPr>
        <p:blipFill>
          <a:blip r:embed="rId10"/>
          <a:stretch>
            <a:fillRect/>
          </a:stretch>
        </p:blipFill>
        <p:spPr>
          <a:xfrm>
            <a:off x="7789545" y="5037454"/>
            <a:ext cx="3708400" cy="1317625"/>
          </a:xfrm>
          <a:prstGeom prst="rect">
            <a:avLst/>
          </a:prstGeom>
        </p:spPr>
      </p:pic>
      <p:pic>
        <p:nvPicPr>
          <p:cNvPr id="4" name="图片 3"/>
          <p:cNvPicPr>
            <a:picLocks noChangeAspect="1"/>
          </p:cNvPicPr>
          <p:nvPr/>
        </p:nvPicPr>
        <p:blipFill>
          <a:blip r:embed="rId11"/>
          <a:stretch>
            <a:fillRect/>
          </a:stretch>
        </p:blipFill>
        <p:spPr>
          <a:xfrm>
            <a:off x="4285866" y="2864246"/>
            <a:ext cx="3015999" cy="1175624"/>
          </a:xfrm>
          <a:prstGeom prst="rect">
            <a:avLst/>
          </a:prstGeom>
        </p:spPr>
      </p:pic>
    </p:spTree>
    <p:extLst>
      <p:ext uri="{BB962C8B-B14F-4D97-AF65-F5344CB8AC3E}">
        <p14:creationId xmlns:p14="http://schemas.microsoft.com/office/powerpoint/2010/main" val="26998666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77845" y="2392153"/>
            <a:ext cx="5006052" cy="205803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42922" y="369078"/>
            <a:ext cx="5385666"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行业应用</a:t>
            </a:r>
            <a:r>
              <a:rPr kumimoji="1" lang="en-US" altLang="zh-CN" sz="3600" b="1" dirty="0" smtClean="0">
                <a:latin typeface="微软雅黑" panose="020B0503020204020204" pitchFamily="34" charset="-122"/>
                <a:ea typeface="微软雅黑" panose="020B0503020204020204" pitchFamily="34" charset="-122"/>
              </a:rPr>
              <a:t>-AI</a:t>
            </a:r>
            <a:r>
              <a:rPr kumimoji="1" lang="zh-CN" altLang="en-US" sz="3600" b="1" dirty="0" smtClean="0">
                <a:latin typeface="微软雅黑" panose="020B0503020204020204" pitchFamily="34" charset="-122"/>
                <a:ea typeface="微软雅黑" panose="020B0503020204020204" pitchFamily="34" charset="-122"/>
              </a:rPr>
              <a:t>赋能</a:t>
            </a:r>
            <a:endParaRPr kumimoji="1" lang="zh-CN" altLang="en-US" sz="3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423545" y="1297305"/>
            <a:ext cx="10742295" cy="830997"/>
          </a:xfrm>
          <a:prstGeom prst="rect">
            <a:avLst/>
          </a:prstGeom>
          <a:noFill/>
        </p:spPr>
        <p:txBody>
          <a:bodyPr wrap="square" rtlCol="0" anchor="t">
            <a:spAutoFit/>
          </a:bodyPr>
          <a:lstStyle>
            <a:defPPr>
              <a:defRPr lang="zh-CN"/>
            </a:defPPr>
            <a:lvl1pPr lvl="0" indent="360045">
              <a:defRPr sz="2400">
                <a:solidFill>
                  <a:srgbClr val="000000"/>
                </a:solidFill>
                <a:latin typeface="微软雅黑" panose="020B0503020204020204" pitchFamily="34" charset="-122"/>
                <a:ea typeface="微软雅黑" panose="020B0503020204020204" pitchFamily="34" charset="-122"/>
              </a:defRPr>
            </a:lvl1pPr>
          </a:lstStyle>
          <a:p>
            <a:r>
              <a:rPr lang="zh-CN" altLang="en-US" dirty="0" smtClean="0"/>
              <a:t>通过飞桨</a:t>
            </a:r>
            <a:r>
              <a:rPr lang="en-US" altLang="zh-CN" dirty="0" smtClean="0"/>
              <a:t>PaddlePaddle</a:t>
            </a:r>
            <a:r>
              <a:rPr lang="zh-CN" altLang="en-US" dirty="0" smtClean="0"/>
              <a:t>可以</a:t>
            </a:r>
            <a:r>
              <a:rPr lang="zh-CN" altLang="en-US" dirty="0"/>
              <a:t>实现这些</a:t>
            </a:r>
            <a:r>
              <a:rPr lang="zh-CN" altLang="en-US" b="1" dirty="0">
                <a:solidFill>
                  <a:srgbClr val="FF0000"/>
                </a:solidFill>
              </a:rPr>
              <a:t>有趣的</a:t>
            </a:r>
            <a:r>
              <a:rPr lang="zh-CN" altLang="en-US" b="1" dirty="0" smtClean="0">
                <a:solidFill>
                  <a:srgbClr val="FF0000"/>
                </a:solidFill>
              </a:rPr>
              <a:t>项目</a:t>
            </a:r>
            <a:r>
              <a:rPr lang="zh-CN" altLang="en-US" dirty="0" smtClean="0">
                <a:sym typeface="+mn-ea"/>
              </a:rPr>
              <a:t>，更多案例参考：</a:t>
            </a:r>
            <a:r>
              <a:rPr lang="en-US" altLang="zh-CN" dirty="0" smtClean="0">
                <a:hlinkClick r:id="rId3"/>
              </a:rPr>
              <a:t>https</a:t>
            </a:r>
            <a:r>
              <a:rPr lang="en-US" altLang="zh-CN" dirty="0">
                <a:hlinkClick r:id="rId3"/>
              </a:rPr>
              <a:t>://www.paddlepaddle.org.cn/case</a:t>
            </a:r>
            <a:endParaRPr lang="zh-CN" altLang="en-US" dirty="0">
              <a:sym typeface="+mn-ea"/>
            </a:endParaRPr>
          </a:p>
        </p:txBody>
      </p:sp>
      <p:sp>
        <p:nvSpPr>
          <p:cNvPr id="18" name="圆角矩形 17"/>
          <p:cNvSpPr/>
          <p:nvPr/>
        </p:nvSpPr>
        <p:spPr>
          <a:xfrm>
            <a:off x="1464835" y="2244296"/>
            <a:ext cx="3432071" cy="4267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200" b="1" dirty="0">
                <a:solidFill>
                  <a:srgbClr val="000000"/>
                </a:solidFill>
                <a:latin typeface="微软雅黑" panose="020B0503020204020204" pitchFamily="34" charset="-122"/>
                <a:ea typeface="微软雅黑" panose="020B0503020204020204" pitchFamily="34" charset="-122"/>
                <a:sym typeface="+mn-ea"/>
              </a:rPr>
              <a:t>高尔夫球场的遥感检测</a:t>
            </a:r>
          </a:p>
        </p:txBody>
      </p:sp>
      <p:pic>
        <p:nvPicPr>
          <p:cNvPr id="5" name="图片 4"/>
          <p:cNvPicPr>
            <a:picLocks noChangeAspect="1"/>
          </p:cNvPicPr>
          <p:nvPr/>
        </p:nvPicPr>
        <p:blipFill>
          <a:blip r:embed="rId4"/>
          <a:stretch>
            <a:fillRect/>
          </a:stretch>
        </p:blipFill>
        <p:spPr>
          <a:xfrm>
            <a:off x="811629" y="2888557"/>
            <a:ext cx="1290939" cy="1278586"/>
          </a:xfrm>
          <a:prstGeom prst="rect">
            <a:avLst/>
          </a:prstGeom>
        </p:spPr>
      </p:pic>
      <p:sp>
        <p:nvSpPr>
          <p:cNvPr id="41" name="文本框 40"/>
          <p:cNvSpPr txBox="1"/>
          <p:nvPr/>
        </p:nvSpPr>
        <p:spPr>
          <a:xfrm>
            <a:off x="2236352" y="2789186"/>
            <a:ext cx="3364879" cy="1477328"/>
          </a:xfrm>
          <a:prstGeom prst="rect">
            <a:avLst/>
          </a:prstGeom>
          <a:noFill/>
        </p:spPr>
        <p:txBody>
          <a:bodyPr wrap="square" rtlCol="0" anchor="t">
            <a:spAutoFit/>
          </a:bodyPr>
          <a:lstStyle>
            <a:defPPr>
              <a:defRPr lang="zh-CN"/>
            </a:defPPr>
            <a:lvl1pPr lvl="0" indent="360045">
              <a:defRPr sz="2400">
                <a:solidFill>
                  <a:srgbClr val="000000"/>
                </a:solidFill>
                <a:latin typeface="微软雅黑" panose="020B0503020204020204" pitchFamily="34" charset="-122"/>
                <a:ea typeface="微软雅黑" panose="020B0503020204020204" pitchFamily="34" charset="-122"/>
              </a:defRPr>
            </a:lvl1pPr>
          </a:lstStyle>
          <a:p>
            <a:r>
              <a:rPr lang="zh-CN" altLang="en-US" sz="1800" dirty="0"/>
              <a:t>中科院遥感与地球研究所</a:t>
            </a:r>
            <a:r>
              <a:rPr lang="zh-CN" altLang="en-US" sz="1800" dirty="0" smtClean="0"/>
              <a:t>应用飞桨</a:t>
            </a:r>
            <a:r>
              <a:rPr lang="en-US" altLang="zh-CN" sz="1800" dirty="0" smtClean="0"/>
              <a:t>PaddlePaddle</a:t>
            </a:r>
            <a:r>
              <a:rPr lang="zh-CN" altLang="en-US" sz="1800" dirty="0" smtClean="0">
                <a:solidFill>
                  <a:srgbClr val="CC0099"/>
                </a:solidFill>
              </a:rPr>
              <a:t>基于</a:t>
            </a:r>
            <a:r>
              <a:rPr lang="zh-CN" altLang="en-US" sz="1800" dirty="0">
                <a:solidFill>
                  <a:srgbClr val="CC0099"/>
                </a:solidFill>
              </a:rPr>
              <a:t>遥感数据进行语义分割</a:t>
            </a:r>
            <a:r>
              <a:rPr lang="zh-CN" altLang="en-US" sz="1800" dirty="0"/>
              <a:t>，从而达到对高尔夫球场的识别，辅助国家对国土资源进行有效管</a:t>
            </a:r>
            <a:r>
              <a:rPr lang="zh-CN" altLang="en-US" sz="1800" dirty="0" smtClean="0"/>
              <a:t>控。</a:t>
            </a:r>
            <a:endParaRPr lang="zh-CN" altLang="en-US" sz="1800" dirty="0">
              <a:sym typeface="+mn-ea"/>
            </a:endParaRPr>
          </a:p>
        </p:txBody>
      </p:sp>
      <p:sp>
        <p:nvSpPr>
          <p:cNvPr id="42" name="矩形 41"/>
          <p:cNvSpPr/>
          <p:nvPr/>
        </p:nvSpPr>
        <p:spPr>
          <a:xfrm>
            <a:off x="6055063" y="2392153"/>
            <a:ext cx="5006052" cy="205803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6842053" y="2244296"/>
            <a:ext cx="3432071" cy="4267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200" b="1" dirty="0">
                <a:solidFill>
                  <a:srgbClr val="000000"/>
                </a:solidFill>
                <a:latin typeface="微软雅黑" panose="020B0503020204020204" pitchFamily="34" charset="-122"/>
                <a:ea typeface="微软雅黑" panose="020B0503020204020204" pitchFamily="34" charset="-122"/>
                <a:sym typeface="+mn-ea"/>
              </a:rPr>
              <a:t>深度学习质检一体机</a:t>
            </a:r>
          </a:p>
        </p:txBody>
      </p:sp>
      <p:sp>
        <p:nvSpPr>
          <p:cNvPr id="45" name="文本框 44"/>
          <p:cNvSpPr txBox="1"/>
          <p:nvPr/>
        </p:nvSpPr>
        <p:spPr>
          <a:xfrm>
            <a:off x="7613570" y="2789186"/>
            <a:ext cx="3364879" cy="1477328"/>
          </a:xfrm>
          <a:prstGeom prst="rect">
            <a:avLst/>
          </a:prstGeom>
          <a:noFill/>
        </p:spPr>
        <p:txBody>
          <a:bodyPr wrap="square" rtlCol="0" anchor="t">
            <a:spAutoFit/>
          </a:bodyPr>
          <a:lstStyle>
            <a:defPPr>
              <a:defRPr lang="zh-CN"/>
            </a:defPPr>
            <a:lvl1pPr lvl="0" indent="360045">
              <a:defRPr sz="2400">
                <a:solidFill>
                  <a:srgbClr val="000000"/>
                </a:solidFill>
                <a:latin typeface="微软雅黑" panose="020B0503020204020204" pitchFamily="34" charset="-122"/>
                <a:ea typeface="微软雅黑" panose="020B0503020204020204" pitchFamily="34" charset="-122"/>
              </a:defRPr>
            </a:lvl1pPr>
          </a:lstStyle>
          <a:p>
            <a:r>
              <a:rPr lang="zh-CN" altLang="en-US" sz="1800" dirty="0"/>
              <a:t>大恒图像正在</a:t>
            </a:r>
            <a:r>
              <a:rPr lang="zh-CN" altLang="en-US" sz="1800" dirty="0" smtClean="0"/>
              <a:t>使用飞桨</a:t>
            </a:r>
            <a:r>
              <a:rPr lang="en-US" altLang="zh-CN" sz="1800" dirty="0" smtClean="0"/>
              <a:t>PaddlePaddle</a:t>
            </a:r>
            <a:r>
              <a:rPr lang="zh-CN" altLang="en-US" sz="1800" dirty="0" smtClean="0"/>
              <a:t>进行</a:t>
            </a:r>
            <a:r>
              <a:rPr lang="zh-CN" altLang="en-US" sz="1800" dirty="0"/>
              <a:t>多种产品</a:t>
            </a:r>
            <a:r>
              <a:rPr lang="zh-CN" altLang="en-US" sz="1800" dirty="0">
                <a:solidFill>
                  <a:srgbClr val="CC0099"/>
                </a:solidFill>
              </a:rPr>
              <a:t>外观质检模型</a:t>
            </a:r>
            <a:r>
              <a:rPr lang="zh-CN" altLang="en-US" sz="1800" dirty="0"/>
              <a:t>的研发并部署至质检一体机中，实现工业质检效率的显著提升。</a:t>
            </a:r>
            <a:endParaRPr lang="zh-CN" altLang="en-US" sz="1800" dirty="0">
              <a:sym typeface="+mn-ea"/>
            </a:endParaRPr>
          </a:p>
        </p:txBody>
      </p:sp>
      <p:pic>
        <p:nvPicPr>
          <p:cNvPr id="7" name="图片 6"/>
          <p:cNvPicPr>
            <a:picLocks noChangeAspect="1"/>
          </p:cNvPicPr>
          <p:nvPr/>
        </p:nvPicPr>
        <p:blipFill>
          <a:blip r:embed="rId5"/>
          <a:stretch>
            <a:fillRect/>
          </a:stretch>
        </p:blipFill>
        <p:spPr>
          <a:xfrm>
            <a:off x="6239965" y="2927369"/>
            <a:ext cx="1290939" cy="1266466"/>
          </a:xfrm>
          <a:prstGeom prst="rect">
            <a:avLst/>
          </a:prstGeom>
        </p:spPr>
      </p:pic>
      <p:sp>
        <p:nvSpPr>
          <p:cNvPr id="46" name="矩形 45"/>
          <p:cNvSpPr/>
          <p:nvPr/>
        </p:nvSpPr>
        <p:spPr>
          <a:xfrm>
            <a:off x="677845" y="4727384"/>
            <a:ext cx="5006052" cy="205803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1464835" y="4579527"/>
            <a:ext cx="3432071" cy="4267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200" b="1" dirty="0">
                <a:solidFill>
                  <a:srgbClr val="000000"/>
                </a:solidFill>
                <a:latin typeface="微软雅黑" panose="020B0503020204020204" pitchFamily="34" charset="-122"/>
                <a:ea typeface="微软雅黑" panose="020B0503020204020204" pitchFamily="34" charset="-122"/>
                <a:sym typeface="+mn-ea"/>
              </a:rPr>
              <a:t>耕地地块识别</a:t>
            </a:r>
          </a:p>
        </p:txBody>
      </p:sp>
      <p:sp>
        <p:nvSpPr>
          <p:cNvPr id="49" name="文本框 48"/>
          <p:cNvSpPr txBox="1"/>
          <p:nvPr/>
        </p:nvSpPr>
        <p:spPr>
          <a:xfrm>
            <a:off x="2236352" y="5124417"/>
            <a:ext cx="3364879" cy="1477328"/>
          </a:xfrm>
          <a:prstGeom prst="rect">
            <a:avLst/>
          </a:prstGeom>
          <a:noFill/>
        </p:spPr>
        <p:txBody>
          <a:bodyPr wrap="square" rtlCol="0" anchor="t">
            <a:spAutoFit/>
          </a:bodyPr>
          <a:lstStyle>
            <a:defPPr>
              <a:defRPr lang="zh-CN"/>
            </a:defPPr>
            <a:lvl1pPr lvl="0" indent="360045">
              <a:defRPr sz="2400">
                <a:solidFill>
                  <a:srgbClr val="000000"/>
                </a:solidFill>
                <a:latin typeface="微软雅黑" panose="020B0503020204020204" pitchFamily="34" charset="-122"/>
                <a:ea typeface="微软雅黑" panose="020B0503020204020204" pitchFamily="34" charset="-122"/>
              </a:defRPr>
            </a:lvl1pPr>
          </a:lstStyle>
          <a:p>
            <a:r>
              <a:rPr lang="zh-CN" altLang="en-US" sz="1800" dirty="0"/>
              <a:t>中科赛诺</a:t>
            </a:r>
            <a:r>
              <a:rPr lang="zh-CN" altLang="en-US" sz="1800" dirty="0" smtClean="0"/>
              <a:t>应用飞桨</a:t>
            </a:r>
            <a:r>
              <a:rPr lang="en-US" altLang="zh-CN" sz="1800" dirty="0" smtClean="0"/>
              <a:t>PaddlePaddle</a:t>
            </a:r>
            <a:r>
              <a:rPr lang="zh-CN" altLang="en-US" sz="1800" dirty="0" smtClean="0"/>
              <a:t>对</a:t>
            </a:r>
            <a:r>
              <a:rPr lang="zh-CN" altLang="en-US" sz="1800" dirty="0">
                <a:solidFill>
                  <a:srgbClr val="CC0099"/>
                </a:solidFill>
              </a:rPr>
              <a:t>农业遥感数据进行图像分割，</a:t>
            </a:r>
            <a:r>
              <a:rPr lang="zh-CN" altLang="en-US" sz="1800" dirty="0"/>
              <a:t>对耕地面积进行提取，从而达到进行有效的估产并辅助相关其它农事</a:t>
            </a:r>
            <a:r>
              <a:rPr lang="zh-CN" altLang="en-US" sz="1800" dirty="0" smtClean="0"/>
              <a:t>活动。</a:t>
            </a:r>
            <a:endParaRPr lang="zh-CN" altLang="en-US" sz="1800" dirty="0">
              <a:sym typeface="+mn-ea"/>
            </a:endParaRPr>
          </a:p>
        </p:txBody>
      </p:sp>
      <p:sp>
        <p:nvSpPr>
          <p:cNvPr id="50" name="矩形 49"/>
          <p:cNvSpPr/>
          <p:nvPr/>
        </p:nvSpPr>
        <p:spPr>
          <a:xfrm>
            <a:off x="6055063" y="4727384"/>
            <a:ext cx="5006052" cy="2058035"/>
          </a:xfrm>
          <a:prstGeom prst="rect">
            <a:avLst/>
          </a:prstGeom>
          <a:noFill/>
          <a:ln>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6842053" y="4579527"/>
            <a:ext cx="3432071" cy="4267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200" b="1" dirty="0">
                <a:solidFill>
                  <a:srgbClr val="000000"/>
                </a:solidFill>
                <a:latin typeface="微软雅黑" panose="020B0503020204020204" pitchFamily="34" charset="-122"/>
                <a:ea typeface="微软雅黑" panose="020B0503020204020204" pitchFamily="34" charset="-122"/>
                <a:sym typeface="+mn-ea"/>
              </a:rPr>
              <a:t>机器听诊大师</a:t>
            </a:r>
          </a:p>
        </p:txBody>
      </p:sp>
      <p:sp>
        <p:nvSpPr>
          <p:cNvPr id="52" name="文本框 51"/>
          <p:cNvSpPr txBox="1"/>
          <p:nvPr/>
        </p:nvSpPr>
        <p:spPr>
          <a:xfrm>
            <a:off x="7613570" y="5181917"/>
            <a:ext cx="3364879" cy="1200329"/>
          </a:xfrm>
          <a:prstGeom prst="rect">
            <a:avLst/>
          </a:prstGeom>
          <a:noFill/>
        </p:spPr>
        <p:txBody>
          <a:bodyPr wrap="square" rtlCol="0" anchor="t">
            <a:spAutoFit/>
          </a:bodyPr>
          <a:lstStyle>
            <a:defPPr>
              <a:defRPr lang="zh-CN"/>
            </a:defPPr>
            <a:lvl1pPr lvl="0" indent="360045">
              <a:defRPr sz="2400">
                <a:solidFill>
                  <a:srgbClr val="000000"/>
                </a:solidFill>
                <a:latin typeface="微软雅黑" panose="020B0503020204020204" pitchFamily="34" charset="-122"/>
                <a:ea typeface="微软雅黑" panose="020B0503020204020204" pitchFamily="34" charset="-122"/>
              </a:defRPr>
            </a:lvl1pPr>
          </a:lstStyle>
          <a:p>
            <a:r>
              <a:rPr lang="zh-CN" altLang="en-US" sz="1800" dirty="0"/>
              <a:t>硕橙将深度学习用于</a:t>
            </a:r>
            <a:r>
              <a:rPr lang="zh-CN" altLang="en-US" sz="1800" dirty="0">
                <a:solidFill>
                  <a:srgbClr val="CC0099"/>
                </a:solidFill>
              </a:rPr>
              <a:t>机器设备噪声识别</a:t>
            </a:r>
            <a:r>
              <a:rPr lang="zh-CN" altLang="en-US" sz="1800" dirty="0"/>
              <a:t>，实现了设备生产量的实时统计，并评估设备的运行状态</a:t>
            </a:r>
            <a:r>
              <a:rPr lang="zh-CN" altLang="en-US" sz="1800" dirty="0" smtClean="0"/>
              <a:t>。</a:t>
            </a:r>
            <a:endParaRPr lang="zh-CN" altLang="en-US" sz="1800" dirty="0">
              <a:sym typeface="+mn-ea"/>
            </a:endParaRPr>
          </a:p>
        </p:txBody>
      </p:sp>
      <p:pic>
        <p:nvPicPr>
          <p:cNvPr id="8" name="图片 7"/>
          <p:cNvPicPr>
            <a:picLocks noChangeAspect="1"/>
          </p:cNvPicPr>
          <p:nvPr/>
        </p:nvPicPr>
        <p:blipFill>
          <a:blip r:embed="rId6"/>
          <a:stretch>
            <a:fillRect/>
          </a:stretch>
        </p:blipFill>
        <p:spPr>
          <a:xfrm>
            <a:off x="870386" y="5299044"/>
            <a:ext cx="1173423" cy="1128073"/>
          </a:xfrm>
          <a:prstGeom prst="rect">
            <a:avLst/>
          </a:prstGeom>
        </p:spPr>
      </p:pic>
      <p:pic>
        <p:nvPicPr>
          <p:cNvPr id="9" name="图片 8"/>
          <p:cNvPicPr>
            <a:picLocks noChangeAspect="1"/>
          </p:cNvPicPr>
          <p:nvPr/>
        </p:nvPicPr>
        <p:blipFill>
          <a:blip r:embed="rId7"/>
          <a:stretch>
            <a:fillRect/>
          </a:stretch>
        </p:blipFill>
        <p:spPr>
          <a:xfrm>
            <a:off x="6278570" y="5199147"/>
            <a:ext cx="1252334" cy="1258533"/>
          </a:xfrm>
          <a:prstGeom prst="rect">
            <a:avLst/>
          </a:prstGeom>
        </p:spPr>
      </p:pic>
    </p:spTree>
    <p:extLst>
      <p:ext uri="{BB962C8B-B14F-4D97-AF65-F5344CB8AC3E}">
        <p14:creationId xmlns:p14="http://schemas.microsoft.com/office/powerpoint/2010/main" val="2336227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9562" y="369078"/>
            <a:ext cx="5385666"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行业</a:t>
            </a:r>
            <a:r>
              <a:rPr kumimoji="1" lang="zh-CN" altLang="en-US" sz="3600" b="1" dirty="0" smtClean="0">
                <a:latin typeface="微软雅黑" panose="020B0503020204020204" pitchFamily="34" charset="-122"/>
                <a:ea typeface="微软雅黑" panose="020B0503020204020204" pitchFamily="34" charset="-122"/>
              </a:rPr>
              <a:t>应用</a:t>
            </a:r>
            <a:r>
              <a:rPr kumimoji="1" lang="en-US" altLang="zh-CN" sz="3600" b="1" dirty="0">
                <a:latin typeface="微软雅黑" panose="020B0503020204020204" pitchFamily="34" charset="-122"/>
                <a:ea typeface="微软雅黑" panose="020B0503020204020204" pitchFamily="34" charset="-122"/>
              </a:rPr>
              <a:t>-</a:t>
            </a:r>
            <a:r>
              <a:rPr kumimoji="1" lang="en-US" altLang="zh-CN" sz="3600" b="1" dirty="0" smtClean="0">
                <a:latin typeface="微软雅黑" panose="020B0503020204020204" pitchFamily="34" charset="-122"/>
                <a:ea typeface="微软雅黑" panose="020B0503020204020204" pitchFamily="34" charset="-122"/>
              </a:rPr>
              <a:t>AI</a:t>
            </a:r>
            <a:r>
              <a:rPr kumimoji="1" lang="zh-CN" altLang="en-US" sz="3600" b="1" dirty="0" smtClean="0">
                <a:latin typeface="微软雅黑" panose="020B0503020204020204" pitchFamily="34" charset="-122"/>
                <a:ea typeface="微软雅黑" panose="020B0503020204020204" pitchFamily="34" charset="-122"/>
              </a:rPr>
              <a:t>识虫</a:t>
            </a:r>
            <a:endParaRPr kumimoji="1" lang="zh-CN" altLang="en-US" sz="36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463866" y="1356632"/>
            <a:ext cx="11281539" cy="1477328"/>
          </a:xfrm>
          <a:prstGeom prst="rect">
            <a:avLst/>
          </a:prstGeom>
          <a:noFill/>
        </p:spPr>
        <p:txBody>
          <a:bodyPr wrap="square" rtlCol="0" anchor="t">
            <a:spAutoFit/>
          </a:bodyPr>
          <a:lstStyle/>
          <a:p>
            <a:pPr lvl="0" indent="360045">
              <a:lnSpc>
                <a:spcPct val="150000"/>
              </a:lnSpc>
            </a:pPr>
            <a:r>
              <a:rPr lang="zh-CN" altLang="en-US" sz="2000" dirty="0">
                <a:solidFill>
                  <a:srgbClr val="CF54D3"/>
                </a:solidFill>
                <a:latin typeface="微软雅黑" panose="020B0503020204020204" pitchFamily="34" charset="-122"/>
                <a:ea typeface="微软雅黑" panose="020B0503020204020204" pitchFamily="34" charset="-122"/>
                <a:sym typeface="+mn-ea"/>
              </a:rPr>
              <a:t>北京林业大学</a:t>
            </a:r>
            <a:r>
              <a:rPr lang="zh-CN" altLang="en-US" sz="2000" dirty="0">
                <a:solidFill>
                  <a:srgbClr val="000000"/>
                </a:solidFill>
                <a:latin typeface="微软雅黑" panose="020B0503020204020204" pitchFamily="34" charset="-122"/>
                <a:ea typeface="微软雅黑" panose="020B0503020204020204" pitchFamily="34" charset="-122"/>
                <a:sym typeface="+mn-ea"/>
              </a:rPr>
              <a:t>智能感知实验室遇到的</a:t>
            </a:r>
            <a:r>
              <a:rPr lang="zh-CN" altLang="en-US" sz="2000" b="1" dirty="0">
                <a:solidFill>
                  <a:srgbClr val="FF0000"/>
                </a:solidFill>
                <a:latin typeface="微软雅黑" panose="020B0503020204020204" pitchFamily="34" charset="-122"/>
                <a:ea typeface="微软雅黑" panose="020B0503020204020204" pitchFamily="34" charset="-122"/>
                <a:sym typeface="+mn-ea"/>
              </a:rPr>
              <a:t>两大难题</a:t>
            </a:r>
            <a:r>
              <a:rPr lang="zh-CN" altLang="en-US" sz="2000" dirty="0">
                <a:solidFill>
                  <a:srgbClr val="000000"/>
                </a:solidFill>
                <a:latin typeface="微软雅黑" panose="020B0503020204020204" pitchFamily="34" charset="-122"/>
                <a:ea typeface="微软雅黑" panose="020B0503020204020204" pitchFamily="34" charset="-122"/>
                <a:sym typeface="+mn-ea"/>
              </a:rPr>
              <a:t>：一是</a:t>
            </a:r>
            <a:r>
              <a:rPr lang="zh-CN" altLang="en-US" sz="2000" dirty="0">
                <a:solidFill>
                  <a:srgbClr val="CC0099"/>
                </a:solidFill>
                <a:latin typeface="微软雅黑" panose="020B0503020204020204" pitchFamily="34" charset="-122"/>
                <a:ea typeface="微软雅黑" panose="020B0503020204020204" pitchFamily="34" charset="-122"/>
                <a:sym typeface="+mn-ea"/>
              </a:rPr>
              <a:t>虫子太小，辨别难度大</a:t>
            </a:r>
            <a:r>
              <a:rPr lang="zh-CN" altLang="en-US" sz="2000" dirty="0">
                <a:solidFill>
                  <a:srgbClr val="000000"/>
                </a:solidFill>
                <a:latin typeface="微软雅黑" panose="020B0503020204020204" pitchFamily="34" charset="-122"/>
                <a:ea typeface="微软雅黑" panose="020B0503020204020204" pitchFamily="34" charset="-122"/>
                <a:sym typeface="+mn-ea"/>
              </a:rPr>
              <a:t>。基层工作人员一般不会鉴别，只靠老师和研究生。二是</a:t>
            </a:r>
            <a:r>
              <a:rPr lang="zh-CN" altLang="en-US" sz="2000" dirty="0">
                <a:solidFill>
                  <a:srgbClr val="CC0099"/>
                </a:solidFill>
                <a:latin typeface="微软雅黑" panose="020B0503020204020204" pitchFamily="34" charset="-122"/>
                <a:ea typeface="微软雅黑" panose="020B0503020204020204" pitchFamily="34" charset="-122"/>
                <a:sym typeface="+mn-ea"/>
              </a:rPr>
              <a:t>林区面积大、地形复杂</a:t>
            </a:r>
            <a:r>
              <a:rPr lang="zh-CN" altLang="en-US" sz="2000" dirty="0">
                <a:solidFill>
                  <a:srgbClr val="000000"/>
                </a:solidFill>
                <a:latin typeface="微软雅黑" panose="020B0503020204020204" pitchFamily="34" charset="-122"/>
                <a:ea typeface="微软雅黑" panose="020B0503020204020204" pitchFamily="34" charset="-122"/>
                <a:sym typeface="+mn-ea"/>
              </a:rPr>
              <a:t>，老师加研究生就</a:t>
            </a:r>
            <a:r>
              <a:rPr lang="en-US" altLang="zh-CN" sz="2000" dirty="0">
                <a:solidFill>
                  <a:srgbClr val="000000"/>
                </a:solidFill>
                <a:latin typeface="微软雅黑" panose="020B0503020204020204" pitchFamily="34" charset="-122"/>
                <a:ea typeface="微软雅黑" panose="020B0503020204020204" pitchFamily="34" charset="-122"/>
                <a:sym typeface="+mn-ea"/>
              </a:rPr>
              <a:t>8</a:t>
            </a:r>
            <a:r>
              <a:rPr lang="zh-CN" altLang="en-US" sz="2000" dirty="0">
                <a:solidFill>
                  <a:srgbClr val="000000"/>
                </a:solidFill>
                <a:latin typeface="微软雅黑" panose="020B0503020204020204" pitchFamily="34" charset="-122"/>
                <a:ea typeface="微软雅黑" panose="020B0503020204020204" pitchFamily="34" charset="-122"/>
                <a:sym typeface="+mn-ea"/>
              </a:rPr>
              <a:t>个人，一个暑假也只能跑一个林区，想要监测整片树林实在太难了</a:t>
            </a:r>
            <a:r>
              <a:rPr lang="en-US" altLang="zh-CN" sz="2000" dirty="0" smtClean="0">
                <a:solidFill>
                  <a:srgbClr val="000000"/>
                </a:solidFill>
                <a:latin typeface="微软雅黑" panose="020B0503020204020204" pitchFamily="34" charset="-122"/>
                <a:ea typeface="微软雅黑" panose="020B0503020204020204" pitchFamily="34" charset="-122"/>
                <a:sym typeface="+mn-ea"/>
              </a:rPr>
              <a:t>。</a:t>
            </a:r>
            <a:endParaRPr lang="en-US" altLang="zh-CN" sz="2000" dirty="0">
              <a:solidFill>
                <a:srgbClr val="000000"/>
              </a:solidFill>
              <a:latin typeface="微软雅黑" panose="020B0503020204020204" pitchFamily="34" charset="-122"/>
              <a:ea typeface="微软雅黑" panose="020B0503020204020204" pitchFamily="34" charset="-122"/>
              <a:sym typeface="+mn-ea"/>
            </a:endParaRPr>
          </a:p>
        </p:txBody>
      </p:sp>
      <p:pic>
        <p:nvPicPr>
          <p:cNvPr id="7170" name="Picture 2" descr="https://inews.gtimg.com/newsapp_bt/0/5854309087/1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989" y="4626473"/>
            <a:ext cx="362902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741989" y="2888400"/>
            <a:ext cx="1575145" cy="1537078"/>
          </a:xfrm>
          <a:prstGeom prst="rect">
            <a:avLst/>
          </a:prstGeom>
        </p:spPr>
      </p:pic>
      <p:pic>
        <p:nvPicPr>
          <p:cNvPr id="5" name="图片 4"/>
          <p:cNvPicPr>
            <a:picLocks noChangeAspect="1"/>
          </p:cNvPicPr>
          <p:nvPr/>
        </p:nvPicPr>
        <p:blipFill>
          <a:blip r:embed="rId5"/>
          <a:stretch>
            <a:fillRect/>
          </a:stretch>
        </p:blipFill>
        <p:spPr>
          <a:xfrm>
            <a:off x="2493540" y="2905554"/>
            <a:ext cx="1575145" cy="1524375"/>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3150" y="2915857"/>
            <a:ext cx="7315422" cy="1868517"/>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3150" y="4954228"/>
            <a:ext cx="7315422" cy="1903772"/>
          </a:xfrm>
          <a:prstGeom prst="rect">
            <a:avLst/>
          </a:prstGeom>
        </p:spPr>
      </p:pic>
      <p:sp>
        <p:nvSpPr>
          <p:cNvPr id="12" name="云形标注 11"/>
          <p:cNvSpPr/>
          <p:nvPr/>
        </p:nvSpPr>
        <p:spPr>
          <a:xfrm>
            <a:off x="5993193" y="348979"/>
            <a:ext cx="2866935" cy="685357"/>
          </a:xfrm>
          <a:prstGeom prst="cloudCallout">
            <a:avLst>
              <a:gd name="adj1" fmla="val -42089"/>
              <a:gd name="adj2" fmla="val 957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b="1" dirty="0" smtClean="0">
                <a:solidFill>
                  <a:srgbClr val="7030A0"/>
                </a:solidFill>
                <a:latin typeface="微软雅黑" panose="020B0503020204020204" pitchFamily="34" charset="-122"/>
                <a:ea typeface="微软雅黑" panose="020B0503020204020204" pitchFamily="34" charset="-122"/>
              </a:rPr>
              <a:t>AI</a:t>
            </a:r>
            <a:r>
              <a:rPr lang="zh-CN" altLang="en-US" sz="2400" b="1" dirty="0" smtClean="0">
                <a:solidFill>
                  <a:srgbClr val="7030A0"/>
                </a:solidFill>
                <a:latin typeface="微软雅黑" panose="020B0503020204020204" pitchFamily="34" charset="-122"/>
                <a:ea typeface="微软雅黑" panose="020B0503020204020204" pitchFamily="34" charset="-122"/>
              </a:rPr>
              <a:t>快车道</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6673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9562" y="369078"/>
            <a:ext cx="8078462"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行业</a:t>
            </a:r>
            <a:r>
              <a:rPr kumimoji="1" lang="zh-CN" altLang="en-US" sz="3600" b="1" dirty="0" smtClean="0">
                <a:latin typeface="微软雅黑" panose="020B0503020204020204" pitchFamily="34" charset="-122"/>
                <a:ea typeface="微软雅黑" panose="020B0503020204020204" pitchFamily="34" charset="-122"/>
              </a:rPr>
              <a:t>应用</a:t>
            </a:r>
            <a:r>
              <a:rPr kumimoji="1" lang="en-US" altLang="zh-CN" sz="3600" b="1" dirty="0" smtClean="0">
                <a:latin typeface="微软雅黑" panose="020B0503020204020204" pitchFamily="34" charset="-122"/>
                <a:ea typeface="微软雅黑" panose="020B0503020204020204" pitchFamily="34" charset="-122"/>
              </a:rPr>
              <a:t>-</a:t>
            </a:r>
            <a:r>
              <a:rPr kumimoji="1" lang="zh-CN" altLang="en-US" sz="3600" b="1" dirty="0">
                <a:latin typeface="微软雅黑" panose="020B0503020204020204" pitchFamily="34" charset="-122"/>
                <a:ea typeface="微软雅黑" panose="020B0503020204020204" pitchFamily="34" charset="-122"/>
              </a:rPr>
              <a:t>高尔夫球场的遥感</a:t>
            </a:r>
            <a:r>
              <a:rPr kumimoji="1" lang="zh-CN" altLang="en-US" sz="3600" b="1" dirty="0" smtClean="0">
                <a:latin typeface="微软雅黑" panose="020B0503020204020204" pitchFamily="34" charset="-122"/>
                <a:ea typeface="微软雅黑" panose="020B0503020204020204" pitchFamily="34" charset="-122"/>
              </a:rPr>
              <a:t>检测</a:t>
            </a:r>
            <a:endParaRPr kumimoji="1" lang="zh-CN" altLang="en-US" sz="36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463867" y="1356632"/>
            <a:ext cx="11376442" cy="1477328"/>
          </a:xfrm>
          <a:prstGeom prst="rect">
            <a:avLst/>
          </a:prstGeom>
          <a:noFill/>
        </p:spPr>
        <p:txBody>
          <a:bodyPr wrap="square" rtlCol="0" anchor="t">
            <a:spAutoFit/>
          </a:bodyPr>
          <a:lstStyle/>
          <a:p>
            <a:pPr lvl="0" indent="360045">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场景：</a:t>
            </a:r>
            <a:r>
              <a:rPr lang="zh-CN" altLang="en-US" sz="2000" dirty="0">
                <a:latin typeface="微软雅黑" panose="020B0503020204020204" pitchFamily="34" charset="-122"/>
                <a:ea typeface="微软雅黑" panose="020B0503020204020204" pitchFamily="34" charset="-122"/>
              </a:rPr>
              <a:t>高尔夫球场，长期以来的高端社交地，但其存在的背后，却是对</a:t>
            </a:r>
            <a:r>
              <a:rPr lang="zh-CN" altLang="en-US" sz="2000" b="1" dirty="0">
                <a:solidFill>
                  <a:srgbClr val="CF54D3"/>
                </a:solidFill>
                <a:latin typeface="微软雅黑" panose="020B0503020204020204" pitchFamily="34" charset="-122"/>
                <a:ea typeface="微软雅黑" panose="020B0503020204020204" pitchFamily="34" charset="-122"/>
              </a:rPr>
              <a:t>资源环境的侵袭</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0" indent="360045">
              <a:lnSpc>
                <a:spcPct val="150000"/>
              </a:lnSpc>
            </a:pPr>
            <a:r>
              <a:rPr lang="zh-CN" altLang="en-US" sz="2000" b="1" dirty="0" smtClean="0">
                <a:solidFill>
                  <a:srgbClr val="FF0000"/>
                </a:solidFill>
                <a:latin typeface="微软雅黑" panose="020B0503020204020204" pitchFamily="34" charset="-122"/>
                <a:ea typeface="微软雅黑" panose="020B0503020204020204" pitchFamily="34" charset="-122"/>
              </a:rPr>
              <a:t>方案：</a:t>
            </a:r>
            <a:r>
              <a:rPr lang="zh-CN" altLang="en-US" sz="2000" dirty="0" smtClean="0">
                <a:latin typeface="微软雅黑" panose="020B0503020204020204" pitchFamily="34" charset="-122"/>
                <a:ea typeface="微软雅黑" panose="020B0503020204020204" pitchFamily="34" charset="-122"/>
              </a:rPr>
              <a:t>球场相对</a:t>
            </a:r>
            <a:r>
              <a:rPr lang="zh-CN" altLang="en-US" sz="2000" dirty="0" smtClean="0">
                <a:solidFill>
                  <a:srgbClr val="17B9FF"/>
                </a:solidFill>
                <a:latin typeface="微软雅黑" panose="020B0503020204020204" pitchFamily="34" charset="-122"/>
                <a:ea typeface="微软雅黑" panose="020B0503020204020204" pitchFamily="34" charset="-122"/>
              </a:rPr>
              <a:t>分散</a:t>
            </a:r>
            <a:r>
              <a:rPr lang="zh-CN" altLang="en-US" sz="2000" dirty="0" smtClean="0">
                <a:latin typeface="微软雅黑" panose="020B0503020204020204" pitchFamily="34" charset="-122"/>
                <a:ea typeface="微软雅黑" panose="020B0503020204020204" pitchFamily="34" charset="-122"/>
              </a:rPr>
              <a:t>，且</a:t>
            </a:r>
            <a:r>
              <a:rPr lang="zh-CN" altLang="en-US" sz="2000" dirty="0" smtClean="0">
                <a:solidFill>
                  <a:srgbClr val="17B9FF"/>
                </a:solidFill>
                <a:latin typeface="微软雅黑" panose="020B0503020204020204" pitchFamily="34" charset="-122"/>
                <a:ea typeface="微软雅黑" panose="020B0503020204020204" pitchFamily="34" charset="-122"/>
              </a:rPr>
              <a:t>占地面积比较大</a:t>
            </a:r>
            <a:r>
              <a:rPr lang="zh-CN" altLang="en-US" sz="2000" dirty="0" smtClean="0">
                <a:latin typeface="微软雅黑" panose="020B0503020204020204" pitchFamily="34" charset="-122"/>
                <a:ea typeface="微软雅黑" panose="020B0503020204020204" pitchFamily="34" charset="-122"/>
              </a:rPr>
              <a:t>， 高分辨率光学</a:t>
            </a:r>
            <a:r>
              <a:rPr lang="zh-CN" altLang="en-US" sz="2000" dirty="0" smtClean="0">
                <a:solidFill>
                  <a:srgbClr val="17B9FF"/>
                </a:solidFill>
                <a:latin typeface="微软雅黑" panose="020B0503020204020204" pitchFamily="34" charset="-122"/>
                <a:ea typeface="微软雅黑" panose="020B0503020204020204" pitchFamily="34" charset="-122"/>
              </a:rPr>
              <a:t>遥感影像</a:t>
            </a:r>
            <a:r>
              <a:rPr lang="zh-CN" altLang="en-US" sz="2000" dirty="0" smtClean="0">
                <a:latin typeface="微软雅黑" panose="020B0503020204020204" pitchFamily="34" charset="-122"/>
                <a:ea typeface="微软雅黑" panose="020B0503020204020204" pitchFamily="34" charset="-122"/>
              </a:rPr>
              <a:t>提供了有力数据支持。</a:t>
            </a:r>
            <a:endParaRPr lang="en-US" altLang="zh-CN" sz="2000" dirty="0" smtClean="0">
              <a:latin typeface="微软雅黑" panose="020B0503020204020204" pitchFamily="34" charset="-122"/>
              <a:ea typeface="微软雅黑" panose="020B0503020204020204" pitchFamily="34" charset="-122"/>
            </a:endParaRPr>
          </a:p>
          <a:p>
            <a:pPr lvl="0" indent="360045">
              <a:lnSpc>
                <a:spcPct val="150000"/>
              </a:lnSpc>
            </a:pPr>
            <a:r>
              <a:rPr lang="zh-CN" altLang="en-US" sz="2000" b="1" dirty="0" smtClean="0">
                <a:solidFill>
                  <a:srgbClr val="FF0000"/>
                </a:solidFill>
                <a:latin typeface="微软雅黑" panose="020B0503020204020204" pitchFamily="34" charset="-122"/>
                <a:ea typeface="微软雅黑" panose="020B0503020204020204" pitchFamily="34" charset="-122"/>
              </a:rPr>
              <a:t>难点：</a:t>
            </a:r>
            <a:r>
              <a:rPr lang="zh-CN" altLang="en-US" sz="2000" dirty="0" smtClean="0">
                <a:latin typeface="微软雅黑" panose="020B0503020204020204" pitchFamily="34" charset="-122"/>
                <a:ea typeface="微软雅黑" panose="020B0503020204020204" pitchFamily="34" charset="-122"/>
              </a:rPr>
              <a:t>同一个地方的</a:t>
            </a:r>
            <a:r>
              <a:rPr lang="zh-CN" altLang="en-US" sz="2000" dirty="0" smtClean="0">
                <a:solidFill>
                  <a:srgbClr val="17B9FF"/>
                </a:solidFill>
                <a:latin typeface="微软雅黑" panose="020B0503020204020204" pitchFamily="34" charset="-122"/>
                <a:ea typeface="微软雅黑" panose="020B0503020204020204" pitchFamily="34" charset="-122"/>
              </a:rPr>
              <a:t>环境和气候</a:t>
            </a:r>
            <a:r>
              <a:rPr lang="zh-CN" altLang="en-US" sz="2000" dirty="0" smtClean="0">
                <a:latin typeface="微软雅黑" panose="020B0503020204020204" pitchFamily="34" charset="-122"/>
                <a:ea typeface="微软雅黑" panose="020B0503020204020204" pitchFamily="34" charset="-122"/>
              </a:rPr>
              <a:t>，每年都会发生变化。</a:t>
            </a:r>
            <a:endParaRPr lang="en-US" altLang="zh-CN" sz="2000" dirty="0" smtClean="0">
              <a:latin typeface="微软雅黑" panose="020B0503020204020204" pitchFamily="34" charset="-122"/>
              <a:ea typeface="微软雅黑" panose="020B0503020204020204" pitchFamily="34" charset="-122"/>
            </a:endParaRPr>
          </a:p>
        </p:txBody>
      </p:sp>
      <p:pic>
        <p:nvPicPr>
          <p:cNvPr id="1028" name="Picture 4" descr="640?wx_fm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44" y="2756520"/>
            <a:ext cx="7726140" cy="400269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10240923" y="2681495"/>
            <a:ext cx="1599386" cy="987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smtClean="0">
                <a:latin typeface="微软雅黑" panose="020B0503020204020204" pitchFamily="34" charset="-122"/>
                <a:ea typeface="微软雅黑" panose="020B0503020204020204" pitchFamily="34" charset="-122"/>
              </a:rPr>
              <a:t>卫星遥感数据数据标记</a:t>
            </a: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nvSpPr>
        <p:spPr>
          <a:xfrm>
            <a:off x="8137876" y="2681495"/>
            <a:ext cx="1599386" cy="987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smtClean="0">
                <a:latin typeface="微软雅黑" panose="020B0503020204020204" pitchFamily="34" charset="-122"/>
                <a:ea typeface="微软雅黑" panose="020B0503020204020204" pitchFamily="34" charset="-122"/>
              </a:rPr>
              <a:t>应用场景</a:t>
            </a:r>
            <a:endParaRPr lang="en-US" altLang="zh-CN" dirty="0" smtClean="0">
              <a:latin typeface="微软雅黑" panose="020B0503020204020204" pitchFamily="34" charset="-122"/>
              <a:ea typeface="微软雅黑" panose="020B0503020204020204" pitchFamily="34" charset="-122"/>
            </a:endParaRPr>
          </a:p>
          <a:p>
            <a:pPr algn="ctr">
              <a:lnSpc>
                <a:spcPct val="150000"/>
              </a:lnSpc>
            </a:pPr>
            <a:r>
              <a:rPr lang="zh-CN" altLang="en-US" dirty="0">
                <a:latin typeface="微软雅黑" panose="020B0503020204020204" pitchFamily="34" charset="-122"/>
                <a:ea typeface="微软雅黑" panose="020B0503020204020204" pitchFamily="34" charset="-122"/>
              </a:rPr>
              <a:t>提取</a:t>
            </a:r>
          </a:p>
        </p:txBody>
      </p:sp>
      <p:cxnSp>
        <p:nvCxnSpPr>
          <p:cNvPr id="11" name="直接箭头连接符 10"/>
          <p:cNvCxnSpPr>
            <a:stCxn id="14" idx="3"/>
            <a:endCxn id="13" idx="1"/>
          </p:cNvCxnSpPr>
          <p:nvPr/>
        </p:nvCxnSpPr>
        <p:spPr>
          <a:xfrm flipV="1">
            <a:off x="9737262" y="3175182"/>
            <a:ext cx="50366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连接符 14"/>
          <p:cNvCxnSpPr/>
          <p:nvPr/>
        </p:nvCxnSpPr>
        <p:spPr>
          <a:xfrm flipH="1">
            <a:off x="10325331" y="3189250"/>
            <a:ext cx="139305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0240923" y="4129567"/>
            <a:ext cx="1599386" cy="987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smtClean="0">
                <a:latin typeface="微软雅黑" panose="020B0503020204020204" pitchFamily="34" charset="-122"/>
                <a:ea typeface="微软雅黑" panose="020B0503020204020204" pitchFamily="34" charset="-122"/>
              </a:rPr>
              <a:t>模型训练</a:t>
            </a:r>
            <a:endParaRPr lang="en-US" altLang="zh-CN" dirty="0" smtClean="0">
              <a:latin typeface="微软雅黑" panose="020B0503020204020204" pitchFamily="34" charset="-122"/>
              <a:ea typeface="微软雅黑" panose="020B0503020204020204" pitchFamily="34" charset="-122"/>
            </a:endParaRPr>
          </a:p>
          <a:p>
            <a:pPr algn="ctr">
              <a:lnSpc>
                <a:spcPct val="150000"/>
              </a:lnSpc>
            </a:pPr>
            <a:r>
              <a:rPr lang="zh-CN" altLang="en-US" dirty="0" smtClean="0">
                <a:latin typeface="微软雅黑" panose="020B0503020204020204" pitchFamily="34" charset="-122"/>
                <a:ea typeface="微软雅黑" panose="020B0503020204020204" pitchFamily="34" charset="-122"/>
              </a:rPr>
              <a:t>模型调优</a:t>
            </a:r>
            <a:endParaRPr lang="zh-CN" altLang="en-US" dirty="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a:off x="10325331" y="4637322"/>
            <a:ext cx="139305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137876" y="4129566"/>
            <a:ext cx="1599386" cy="987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smtClean="0">
                <a:latin typeface="微软雅黑" panose="020B0503020204020204" pitchFamily="34" charset="-122"/>
                <a:ea typeface="微软雅黑" panose="020B0503020204020204" pitchFamily="34" charset="-122"/>
              </a:rPr>
              <a:t>遥感融合</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8137876" y="5574226"/>
            <a:ext cx="1599386" cy="987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smtClean="0">
                <a:latin typeface="微软雅黑" panose="020B0503020204020204" pitchFamily="34" charset="-122"/>
                <a:ea typeface="微软雅黑" panose="020B0503020204020204" pitchFamily="34" charset="-122"/>
              </a:rPr>
              <a:t>部署预测</a:t>
            </a:r>
            <a:endParaRPr lang="zh-CN" altLang="en-US" dirty="0">
              <a:latin typeface="微软雅黑" panose="020B0503020204020204" pitchFamily="34" charset="-122"/>
              <a:ea typeface="微软雅黑" panose="020B0503020204020204" pitchFamily="34" charset="-122"/>
            </a:endParaRPr>
          </a:p>
        </p:txBody>
      </p:sp>
      <p:cxnSp>
        <p:nvCxnSpPr>
          <p:cNvPr id="22" name="直接箭头连接符 21"/>
          <p:cNvCxnSpPr>
            <a:stCxn id="13" idx="2"/>
            <a:endCxn id="26" idx="0"/>
          </p:cNvCxnSpPr>
          <p:nvPr/>
        </p:nvCxnSpPr>
        <p:spPr>
          <a:xfrm>
            <a:off x="11040616" y="3668869"/>
            <a:ext cx="0" cy="4606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接箭头连接符 29"/>
          <p:cNvCxnSpPr>
            <a:endCxn id="28" idx="3"/>
          </p:cNvCxnSpPr>
          <p:nvPr/>
        </p:nvCxnSpPr>
        <p:spPr>
          <a:xfrm flipH="1">
            <a:off x="9737262" y="4623253"/>
            <a:ext cx="503662"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68" name="直接箭头连接符 7167"/>
          <p:cNvCxnSpPr>
            <a:stCxn id="28" idx="2"/>
            <a:endCxn id="29" idx="0"/>
          </p:cNvCxnSpPr>
          <p:nvPr/>
        </p:nvCxnSpPr>
        <p:spPr>
          <a:xfrm>
            <a:off x="8937569" y="5116941"/>
            <a:ext cx="0" cy="457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256319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9562" y="369078"/>
            <a:ext cx="8078462"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行业</a:t>
            </a:r>
            <a:r>
              <a:rPr kumimoji="1" lang="zh-CN" altLang="en-US" sz="3600" b="1" dirty="0" smtClean="0">
                <a:latin typeface="微软雅黑" panose="020B0503020204020204" pitchFamily="34" charset="-122"/>
                <a:ea typeface="微软雅黑" panose="020B0503020204020204" pitchFamily="34" charset="-122"/>
              </a:rPr>
              <a:t>应用</a:t>
            </a:r>
            <a:r>
              <a:rPr kumimoji="1" lang="en-US" altLang="zh-CN" sz="3600" b="1" dirty="0" smtClean="0">
                <a:latin typeface="微软雅黑" panose="020B0503020204020204" pitchFamily="34" charset="-122"/>
                <a:ea typeface="微软雅黑" panose="020B0503020204020204" pitchFamily="34" charset="-122"/>
              </a:rPr>
              <a:t>-</a:t>
            </a:r>
            <a:r>
              <a:rPr kumimoji="1" lang="zh-CN" altLang="en-US" sz="3600" b="1" dirty="0" smtClean="0">
                <a:latin typeface="微软雅黑" panose="020B0503020204020204" pitchFamily="34" charset="-122"/>
                <a:ea typeface="微软雅黑" panose="020B0503020204020204" pitchFamily="34" charset="-122"/>
              </a:rPr>
              <a:t>视频分类</a:t>
            </a:r>
            <a:endParaRPr kumimoji="1" lang="zh-CN" altLang="en-US" sz="36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463867" y="1356632"/>
            <a:ext cx="3917064" cy="4247317"/>
          </a:xfrm>
          <a:prstGeom prst="rect">
            <a:avLst/>
          </a:prstGeom>
          <a:noFill/>
        </p:spPr>
        <p:txBody>
          <a:bodyPr wrap="square" rtlCol="0" anchor="t">
            <a:spAutoFit/>
          </a:bodyPr>
          <a:lstStyle/>
          <a:p>
            <a:pPr lvl="0" indent="360045">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场景</a:t>
            </a:r>
            <a:r>
              <a:rPr lang="zh-CN" altLang="en-US" sz="2000" dirty="0" smtClean="0">
                <a:solidFill>
                  <a:srgbClr val="FF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互联网视频数据日益增多，如何对海量的视频资源快速准确地</a:t>
            </a:r>
            <a:r>
              <a:rPr lang="zh-CN" altLang="en-US" sz="2000" dirty="0">
                <a:solidFill>
                  <a:srgbClr val="17B9FF"/>
                </a:solidFill>
                <a:latin typeface="微软雅黑" panose="020B0503020204020204" pitchFamily="34" charset="-122"/>
                <a:ea typeface="微软雅黑" panose="020B0503020204020204" pitchFamily="34" charset="-122"/>
              </a:rPr>
              <a:t>分析、处理、归类</a:t>
            </a:r>
            <a:r>
              <a:rPr lang="zh-CN" altLang="en-US" sz="2000" dirty="0">
                <a:latin typeface="微软雅黑" panose="020B0503020204020204" pitchFamily="34" charset="-122"/>
                <a:ea typeface="微软雅黑" panose="020B0503020204020204" pitchFamily="34" charset="-122"/>
              </a:rPr>
              <a:t>是一个亟待解决的问题。</a:t>
            </a:r>
            <a:endParaRPr lang="en-US" altLang="zh-CN" sz="2000" dirty="0">
              <a:latin typeface="微软雅黑" panose="020B0503020204020204" pitchFamily="34" charset="-122"/>
              <a:ea typeface="微软雅黑" panose="020B0503020204020204" pitchFamily="34" charset="-122"/>
            </a:endParaRPr>
          </a:p>
          <a:p>
            <a:pPr lvl="0" indent="360045">
              <a:lnSpc>
                <a:spcPct val="150000"/>
              </a:lnSpc>
            </a:pPr>
            <a:r>
              <a:rPr lang="zh-CN" altLang="en-US" sz="2000" dirty="0" smtClean="0">
                <a:solidFill>
                  <a:srgbClr val="FF0000"/>
                </a:solidFill>
                <a:latin typeface="微软雅黑" panose="020B0503020204020204" pitchFamily="34" charset="-122"/>
                <a:ea typeface="微软雅黑" panose="020B0503020204020204" pitchFamily="34" charset="-122"/>
              </a:rPr>
              <a:t>方案：</a:t>
            </a:r>
            <a:r>
              <a:rPr lang="zh-CN" altLang="en-US" sz="2000" dirty="0">
                <a:latin typeface="微软雅黑" panose="020B0503020204020204" pitchFamily="34" charset="-122"/>
                <a:ea typeface="微软雅黑" panose="020B0503020204020204" pitchFamily="34" charset="-122"/>
              </a:rPr>
              <a:t>基于飞桨，采用</a:t>
            </a:r>
            <a:r>
              <a:rPr lang="en-US" altLang="zh-CN" sz="2000" dirty="0">
                <a:latin typeface="微软雅黑" panose="020B0503020204020204" pitchFamily="34" charset="-122"/>
                <a:ea typeface="微软雅黑" panose="020B0503020204020204" pitchFamily="34" charset="-122"/>
              </a:rPr>
              <a:t>two-stage</a:t>
            </a:r>
            <a:r>
              <a:rPr lang="zh-CN" altLang="en-US" sz="2000" dirty="0">
                <a:latin typeface="微软雅黑" panose="020B0503020204020204" pitchFamily="34" charset="-122"/>
                <a:ea typeface="微软雅黑" panose="020B0503020204020204" pitchFamily="34" charset="-122"/>
              </a:rPr>
              <a:t>训练策略，涵盖</a:t>
            </a:r>
            <a:r>
              <a:rPr lang="en-US" altLang="zh-CN" sz="2000" dirty="0">
                <a:latin typeface="微软雅黑" panose="020B0503020204020204" pitchFamily="34" charset="-122"/>
                <a:ea typeface="微软雅黑" panose="020B0503020204020204" pitchFamily="34" charset="-122"/>
              </a:rPr>
              <a:t>2D/3D-CNN</a:t>
            </a:r>
            <a:r>
              <a:rPr lang="zh-CN" altLang="en-US" sz="2000" dirty="0">
                <a:latin typeface="微软雅黑" panose="020B0503020204020204" pitchFamily="34" charset="-122"/>
                <a:ea typeface="微软雅黑" panose="020B0503020204020204" pitchFamily="34" charset="-122"/>
              </a:rPr>
              <a:t>模型，序列模型等，对</a:t>
            </a:r>
            <a:r>
              <a:rPr lang="zh-CN" altLang="en-US" sz="2000" dirty="0">
                <a:solidFill>
                  <a:srgbClr val="17B9FF"/>
                </a:solidFill>
                <a:latin typeface="微软雅黑" panose="020B0503020204020204" pitchFamily="34" charset="-122"/>
                <a:ea typeface="微软雅黑" panose="020B0503020204020204" pitchFamily="34" charset="-122"/>
              </a:rPr>
              <a:t>视频自动分类、打标签</a:t>
            </a:r>
            <a:r>
              <a:rPr lang="zh-CN" altLang="en-US" sz="2000" dirty="0">
                <a:latin typeface="微软雅黑" panose="020B0503020204020204" pitchFamily="34" charset="-122"/>
                <a:ea typeface="微软雅黑" panose="020B0503020204020204" pitchFamily="34" charset="-122"/>
              </a:rPr>
              <a:t>，提取视频</a:t>
            </a:r>
            <a:r>
              <a:rPr lang="zh-CN" altLang="en-US" sz="2000" dirty="0">
                <a:solidFill>
                  <a:srgbClr val="17B9FF"/>
                </a:solidFill>
                <a:latin typeface="微软雅黑" panose="020B0503020204020204" pitchFamily="34" charset="-122"/>
                <a:ea typeface="微软雅黑" panose="020B0503020204020204" pitchFamily="34" charset="-122"/>
              </a:rPr>
              <a:t>语义</a:t>
            </a:r>
            <a:r>
              <a:rPr lang="zh-CN" altLang="en-US" sz="2000" dirty="0" smtClean="0">
                <a:solidFill>
                  <a:srgbClr val="17B9FF"/>
                </a:solidFill>
                <a:latin typeface="微软雅黑" panose="020B0503020204020204" pitchFamily="34" charset="-122"/>
                <a:ea typeface="微软雅黑" panose="020B0503020204020204" pitchFamily="34" charset="-122"/>
              </a:rPr>
              <a:t>向量</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pic>
        <p:nvPicPr>
          <p:cNvPr id="2050" name="Picture 2" descr="640?wx_fm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296" y="1356632"/>
            <a:ext cx="7202724" cy="471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6270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1159885" cy="652007"/>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目录</a:t>
            </a:r>
          </a:p>
        </p:txBody>
      </p:sp>
      <p:sp>
        <p:nvSpPr>
          <p:cNvPr id="17" name="圆角矩形 16"/>
          <p:cNvSpPr/>
          <p:nvPr/>
        </p:nvSpPr>
        <p:spPr>
          <a:xfrm>
            <a:off x="3512997" y="1818015"/>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飞桨总体介绍</a:t>
            </a:r>
          </a:p>
        </p:txBody>
      </p:sp>
      <p:sp>
        <p:nvSpPr>
          <p:cNvPr id="18" name="圆角矩形 17"/>
          <p:cNvSpPr/>
          <p:nvPr/>
        </p:nvSpPr>
        <p:spPr>
          <a:xfrm>
            <a:off x="3512997" y="277120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飞桨核心框架</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512997" y="372439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飞桨工具组件与服务平台</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3512997" y="467757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飞桨行业应用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1592159"/>
      </p:ext>
    </p:extLst>
  </p:cSld>
  <p:clrMapOvr>
    <a:masterClrMapping/>
  </p:clrMapOvr>
  <mc:AlternateContent xmlns:mc="http://schemas.openxmlformats.org/markup-compatibility/2006" xmlns:p14="http://schemas.microsoft.com/office/powerpoint/2010/main">
    <mc:Choice Requires="p14">
      <p:transition spd="slow" p14:dur="2000" advTm="993"/>
    </mc:Choice>
    <mc:Fallback xmlns="">
      <p:transition spd="slow" advTm="99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87223" y="400051"/>
            <a:ext cx="6570712"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感谢聆听</a:t>
            </a:r>
          </a:p>
        </p:txBody>
      </p:sp>
      <p:pic>
        <p:nvPicPr>
          <p:cNvPr id="8" name="Picture 3" descr="C:\Users\Fire\AppData\Local\Microsoft\Windows\Temporary Internet Files\Content.IE5\GNBL4RG2\MC900356213[1].wmf"/>
          <p:cNvPicPr>
            <a:picLocks noChangeAspect="1" noChangeArrowheads="1"/>
          </p:cNvPicPr>
          <p:nvPr/>
        </p:nvPicPr>
        <p:blipFill>
          <a:blip r:embed="rId3"/>
          <a:srcRect/>
          <a:stretch>
            <a:fillRect/>
          </a:stretch>
        </p:blipFill>
        <p:spPr bwMode="auto">
          <a:xfrm>
            <a:off x="2442342" y="2217375"/>
            <a:ext cx="2000264" cy="2517030"/>
          </a:xfrm>
          <a:prstGeom prst="rect">
            <a:avLst/>
          </a:prstGeom>
          <a:noFill/>
        </p:spPr>
      </p:pic>
      <p:sp>
        <p:nvSpPr>
          <p:cNvPr id="5" name="圆角矩形 4"/>
          <p:cNvSpPr/>
          <p:nvPr/>
        </p:nvSpPr>
        <p:spPr>
          <a:xfrm>
            <a:off x="5720373" y="2788185"/>
            <a:ext cx="4439920" cy="1375410"/>
          </a:xfrm>
          <a:prstGeom prst="roundRect">
            <a:avLst/>
          </a:prstGeom>
          <a:solidFill>
            <a:srgbClr val="F2FFF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200" dirty="0">
                <a:latin typeface="微软雅黑" panose="020B0503020204020204" pitchFamily="34" charset="-122"/>
                <a:ea typeface="微软雅黑" panose="020B0503020204020204" pitchFamily="34" charset="-122"/>
                <a:sym typeface="+mn-ea"/>
              </a:rPr>
              <a:t>有什么问题吗？</a:t>
            </a:r>
            <a:endParaRPr kumimoji="1" lang="zh-CN" altLang="en-US" sz="2400" b="1" dirty="0">
              <a:solidFill>
                <a:srgbClr val="FF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186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dir="cw">
                                      <p:cBhvr override="childStyle">
                                        <p:cTn id="6" dur="200" fill="hold"/>
                                        <p:tgtEl>
                                          <p:spTgt spid="8"/>
                                        </p:tgtEl>
                                        <p:attrNameLst>
                                          <p:attrName>style.color</p:attrName>
                                        </p:attrNameLst>
                                      </p:cBhvr>
                                      <p:to>
                                        <a:schemeClr val="bg1"/>
                                      </p:to>
                                    </p:animClr>
                                    <p:animClr clrSpc="rgb" dir="cw">
                                      <p:cBhvr>
                                        <p:cTn id="7" dur="200" fill="hold"/>
                                        <p:tgtEl>
                                          <p:spTgt spid="8"/>
                                        </p:tgtEl>
                                        <p:attrNameLst>
                                          <p:attrName>fillcolor</p:attrName>
                                        </p:attrNameLst>
                                      </p:cBhvr>
                                      <p:to>
                                        <a:schemeClr val="bg1"/>
                                      </p:to>
                                    </p:animClr>
                                    <p:set>
                                      <p:cBhvr>
                                        <p:cTn id="8" dur="200" fill="hold"/>
                                        <p:tgtEl>
                                          <p:spTgt spid="8"/>
                                        </p:tgtEl>
                                        <p:attrNameLst>
                                          <p:attrName>fill.type</p:attrName>
                                        </p:attrNameLst>
                                      </p:cBhvr>
                                      <p:to>
                                        <p:strVal val="solid"/>
                                      </p:to>
                                    </p:set>
                                    <p:set>
                                      <p:cBhvr>
                                        <p:cTn id="9" dur="200" fill="hold"/>
                                        <p:tgtEl>
                                          <p:spTgt spid="8"/>
                                        </p:tgtEl>
                                        <p:attrNameLst>
                                          <p:attrName>fill.on</p:attrName>
                                        </p:attrNameLst>
                                      </p:cBhvr>
                                      <p:to>
                                        <p:strVal val="true"/>
                                      </p:to>
                                    </p:set>
                                    <p:animRot by="120000">
                                      <p:cBhvr>
                                        <p:cTn id="10" dur="200" fill="hold">
                                          <p:stCondLst>
                                            <p:cond delay="0"/>
                                          </p:stCondLst>
                                        </p:cTn>
                                        <p:tgtEl>
                                          <p:spTgt spid="8"/>
                                        </p:tgtEl>
                                        <p:attrNameLst>
                                          <p:attrName>r</p:attrName>
                                        </p:attrNameLst>
                                      </p:cBhvr>
                                    </p:animRot>
                                    <p:animRot by="-240000">
                                      <p:cBhvr>
                                        <p:cTn id="11" dur="400" fill="hold">
                                          <p:stCondLst>
                                            <p:cond delay="400"/>
                                          </p:stCondLst>
                                        </p:cTn>
                                        <p:tgtEl>
                                          <p:spTgt spid="8"/>
                                        </p:tgtEl>
                                        <p:attrNameLst>
                                          <p:attrName>r</p:attrName>
                                        </p:attrNameLst>
                                      </p:cBhvr>
                                    </p:animRot>
                                    <p:animRot by="240000">
                                      <p:cBhvr>
                                        <p:cTn id="12" dur="400" fill="hold">
                                          <p:stCondLst>
                                            <p:cond delay="800"/>
                                          </p:stCondLst>
                                        </p:cTn>
                                        <p:tgtEl>
                                          <p:spTgt spid="8"/>
                                        </p:tgtEl>
                                        <p:attrNameLst>
                                          <p:attrName>r</p:attrName>
                                        </p:attrNameLst>
                                      </p:cBhvr>
                                    </p:animRot>
                                    <p:animRot by="-240000">
                                      <p:cBhvr>
                                        <p:cTn id="13" dur="400" fill="hold">
                                          <p:stCondLst>
                                            <p:cond delay="1200"/>
                                          </p:stCondLst>
                                        </p:cTn>
                                        <p:tgtEl>
                                          <p:spTgt spid="8"/>
                                        </p:tgtEl>
                                        <p:attrNameLst>
                                          <p:attrName>r</p:attrName>
                                        </p:attrNameLst>
                                      </p:cBhvr>
                                    </p:animRot>
                                    <p:animRot by="120000">
                                      <p:cBhvr>
                                        <p:cTn id="14" dur="400" fill="hold">
                                          <p:stCondLst>
                                            <p:cond delay="16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287755" y="2532809"/>
            <a:ext cx="5988326" cy="3079944"/>
          </a:xfrm>
          <a:prstGeom prst="rect">
            <a:avLst/>
          </a:prstGeom>
        </p:spPr>
      </p:pic>
      <p:sp>
        <p:nvSpPr>
          <p:cNvPr id="2" name="矩形 1"/>
          <p:cNvSpPr/>
          <p:nvPr/>
        </p:nvSpPr>
        <p:spPr>
          <a:xfrm>
            <a:off x="1564640" y="396875"/>
            <a:ext cx="5370195" cy="645160"/>
          </a:xfrm>
          <a:prstGeom prst="rect">
            <a:avLst/>
          </a:prstGeom>
        </p:spPr>
        <p:txBody>
          <a:bodyPr wrap="square">
            <a:spAutoFit/>
          </a:bodyPr>
          <a:lstStyle/>
          <a:p>
            <a:r>
              <a:rPr kumimoji="1" lang="zh-CN" sz="3600" b="1" dirty="0">
                <a:latin typeface="微软雅黑" panose="020B0503020204020204" pitchFamily="34" charset="-122"/>
                <a:ea typeface="微软雅黑" panose="020B0503020204020204" pitchFamily="34" charset="-122"/>
              </a:rPr>
              <a:t>深度学习工具</a:t>
            </a:r>
          </a:p>
        </p:txBody>
      </p:sp>
      <p:sp>
        <p:nvSpPr>
          <p:cNvPr id="3" name="文本框 2"/>
          <p:cNvSpPr txBox="1"/>
          <p:nvPr/>
        </p:nvSpPr>
        <p:spPr>
          <a:xfrm>
            <a:off x="635635" y="1319530"/>
            <a:ext cx="10682605" cy="1015663"/>
          </a:xfrm>
          <a:prstGeom prst="rect">
            <a:avLst/>
          </a:prstGeom>
          <a:noFill/>
        </p:spPr>
        <p:txBody>
          <a:bodyPr wrap="square" rtlCol="0" anchor="t">
            <a:spAutoFit/>
          </a:bodyPr>
          <a:lstStyle/>
          <a:p>
            <a:pPr indent="360045" fontAlgn="auto">
              <a:lnSpc>
                <a:spcPct val="150000"/>
              </a:lnSpc>
            </a:pPr>
            <a:r>
              <a:rPr lang="zh-CN" altLang="en-US" sz="2000" b="1" dirty="0">
                <a:solidFill>
                  <a:srgbClr val="CC0099"/>
                </a:solidFill>
                <a:latin typeface="微软雅黑" panose="020B0503020204020204" pitchFamily="34" charset="-122"/>
                <a:ea typeface="微软雅黑" panose="020B0503020204020204" pitchFamily="34" charset="-122"/>
                <a:sym typeface="+mn-ea"/>
              </a:rPr>
              <a:t>深度学习</a:t>
            </a:r>
            <a:r>
              <a:rPr lang="zh-CN" altLang="en-US" sz="2000" dirty="0">
                <a:solidFill>
                  <a:srgbClr val="000000"/>
                </a:solidFill>
                <a:latin typeface="微软雅黑" panose="020B0503020204020204" pitchFamily="34" charset="-122"/>
                <a:ea typeface="微软雅黑" panose="020B0503020204020204" pitchFamily="34" charset="-122"/>
                <a:sym typeface="+mn-ea"/>
              </a:rPr>
              <a:t>在很多机器学习领域都有非常出色的表现，在图像识别、</a:t>
            </a:r>
            <a:r>
              <a:rPr lang="zh-CN" altLang="en-US" sz="2000" dirty="0" smtClean="0">
                <a:solidFill>
                  <a:srgbClr val="000000"/>
                </a:solidFill>
                <a:latin typeface="微软雅黑" panose="020B0503020204020204" pitchFamily="34" charset="-122"/>
                <a:ea typeface="微软雅黑" panose="020B0503020204020204" pitchFamily="34" charset="-122"/>
                <a:sym typeface="+mn-ea"/>
              </a:rPr>
              <a:t>语音识别、</a:t>
            </a:r>
            <a:r>
              <a:rPr lang="zh-CN" altLang="en-US" sz="2000" dirty="0">
                <a:solidFill>
                  <a:srgbClr val="000000"/>
                </a:solidFill>
                <a:latin typeface="微软雅黑" panose="020B0503020204020204" pitchFamily="34" charset="-122"/>
                <a:ea typeface="微软雅黑" panose="020B0503020204020204" pitchFamily="34" charset="-122"/>
                <a:sym typeface="+mn-ea"/>
              </a:rPr>
              <a:t>自然语言处理、机器人、网络广告投放、医学自动诊断和金融等各大领域均有广泛应用</a:t>
            </a:r>
            <a:r>
              <a:rPr lang="zh-CN" altLang="en-US" sz="2000" dirty="0" smtClean="0">
                <a:solidFill>
                  <a:srgbClr val="000000"/>
                </a:solidFill>
                <a:latin typeface="微软雅黑" panose="020B0503020204020204" pitchFamily="34" charset="-122"/>
                <a:ea typeface="微软雅黑" panose="020B0503020204020204" pitchFamily="34" charset="-122"/>
                <a:sym typeface="+mn-ea"/>
              </a:rPr>
              <a:t>。</a:t>
            </a:r>
            <a:endParaRPr lang="zh-CN" altLang="en-US" sz="2000" dirty="0">
              <a:solidFill>
                <a:srgbClr val="000000"/>
              </a:solidFill>
              <a:latin typeface="微软雅黑" panose="020B0503020204020204" pitchFamily="34" charset="-122"/>
              <a:ea typeface="微软雅黑" panose="020B0503020204020204" pitchFamily="34" charset="-122"/>
              <a:sym typeface="+mn-ea"/>
            </a:endParaRPr>
          </a:p>
        </p:txBody>
      </p:sp>
      <p:sp>
        <p:nvSpPr>
          <p:cNvPr id="19" name="文本框 18"/>
          <p:cNvSpPr txBox="1"/>
          <p:nvPr/>
        </p:nvSpPr>
        <p:spPr>
          <a:xfrm>
            <a:off x="6195152" y="2241352"/>
            <a:ext cx="5067089" cy="2400657"/>
          </a:xfrm>
          <a:prstGeom prst="rect">
            <a:avLst/>
          </a:prstGeom>
          <a:noFill/>
        </p:spPr>
        <p:txBody>
          <a:bodyPr wrap="square" rtlCol="0" anchor="t">
            <a:spAutoFit/>
          </a:bodyPr>
          <a:lstStyle/>
          <a:p>
            <a:pPr indent="360045" fontAlgn="auto">
              <a:lnSpc>
                <a:spcPct val="150000"/>
              </a:lnSpc>
            </a:pPr>
            <a:r>
              <a:rPr lang="zh-CN" altLang="en-US" sz="2000" b="1" dirty="0" smtClean="0">
                <a:solidFill>
                  <a:srgbClr val="FF0000"/>
                </a:solidFill>
                <a:latin typeface="微软雅黑" panose="020B0503020204020204" pitchFamily="34" charset="-122"/>
                <a:ea typeface="微软雅黑" panose="020B0503020204020204" pitchFamily="34" charset="-122"/>
                <a:sym typeface="+mn-ea"/>
              </a:rPr>
              <a:t>深度</a:t>
            </a:r>
            <a:r>
              <a:rPr lang="zh-CN" altLang="en-US" sz="2000" b="1" dirty="0">
                <a:solidFill>
                  <a:srgbClr val="FF0000"/>
                </a:solidFill>
                <a:latin typeface="微软雅黑" panose="020B0503020204020204" pitchFamily="34" charset="-122"/>
                <a:ea typeface="微软雅黑" panose="020B0503020204020204" pitchFamily="34" charset="-122"/>
                <a:sym typeface="+mn-ea"/>
              </a:rPr>
              <a:t>学习工具的优势：</a:t>
            </a:r>
          </a:p>
          <a:p>
            <a:pPr indent="360045" fontAlgn="auto">
              <a:lnSpc>
                <a:spcPct val="150000"/>
              </a:lnSpc>
            </a:pPr>
            <a:r>
              <a:rPr lang="zh-CN" altLang="en-US" sz="2000" b="1" dirty="0">
                <a:solidFill>
                  <a:srgbClr val="CC0099"/>
                </a:solidFill>
                <a:latin typeface="微软雅黑" panose="020B0503020204020204" pitchFamily="34" charset="-122"/>
                <a:ea typeface="微软雅黑" panose="020B0503020204020204" pitchFamily="34" charset="-122"/>
                <a:sym typeface="Wingdings" panose="05000000000000000000"/>
              </a:rPr>
              <a:t></a:t>
            </a:r>
            <a:r>
              <a:rPr lang="zh-CN" altLang="en-US" sz="2000" dirty="0" smtClean="0">
                <a:solidFill>
                  <a:srgbClr val="CC0099"/>
                </a:solidFill>
                <a:latin typeface="微软雅黑" panose="020B0503020204020204" pitchFamily="34" charset="-122"/>
                <a:ea typeface="微软雅黑" panose="020B0503020204020204" pitchFamily="34" charset="-122"/>
                <a:sym typeface="+mn-ea"/>
              </a:rPr>
              <a:t>易用性</a:t>
            </a:r>
          </a:p>
          <a:p>
            <a:pPr indent="360045" fontAlgn="auto">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sym typeface="+mn-ea"/>
              </a:rPr>
              <a:t>屏蔽底层，用户只需关注模型结构。同时，深度学习工具简化了计算，降低了深度学习入门门槛。</a:t>
            </a:r>
          </a:p>
        </p:txBody>
      </p:sp>
      <p:sp>
        <p:nvSpPr>
          <p:cNvPr id="5" name="TextBox 4"/>
          <p:cNvSpPr txBox="1"/>
          <p:nvPr/>
        </p:nvSpPr>
        <p:spPr>
          <a:xfrm>
            <a:off x="6195152" y="4594335"/>
            <a:ext cx="5378048" cy="1938992"/>
          </a:xfrm>
          <a:prstGeom prst="rect">
            <a:avLst/>
          </a:prstGeom>
          <a:noFill/>
        </p:spPr>
        <p:txBody>
          <a:bodyPr wrap="square" rtlCol="0">
            <a:spAutoFit/>
          </a:bodyPr>
          <a:lstStyle/>
          <a:p>
            <a:pPr indent="360045" fontAlgn="auto">
              <a:lnSpc>
                <a:spcPct val="150000"/>
              </a:lnSpc>
            </a:pPr>
            <a:r>
              <a:rPr lang="zh-CN" altLang="en-US" sz="2000" b="1" dirty="0">
                <a:solidFill>
                  <a:srgbClr val="CC0099"/>
                </a:solidFill>
                <a:latin typeface="微软雅黑" panose="020B0503020204020204" pitchFamily="34" charset="-122"/>
                <a:ea typeface="微软雅黑" panose="020B0503020204020204" pitchFamily="34" charset="-122"/>
                <a:sym typeface="Wingdings" panose="05000000000000000000"/>
              </a:rPr>
              <a:t></a:t>
            </a:r>
            <a:r>
              <a:rPr lang="zh-CN" altLang="en-US" sz="2000" dirty="0">
                <a:solidFill>
                  <a:srgbClr val="CC0099"/>
                </a:solidFill>
                <a:latin typeface="微软雅黑" panose="020B0503020204020204" pitchFamily="34" charset="-122"/>
                <a:ea typeface="微软雅黑" panose="020B0503020204020204" pitchFamily="34" charset="-122"/>
                <a:sym typeface="+mn-ea"/>
              </a:rPr>
              <a:t>高效性</a:t>
            </a:r>
          </a:p>
          <a:p>
            <a:pPr indent="360045" fontAlgn="auto">
              <a:lnSpc>
                <a:spcPct val="150000"/>
              </a:lnSpc>
            </a:pPr>
            <a:r>
              <a:rPr lang="zh-CN" altLang="en-US" sz="2000" dirty="0">
                <a:latin typeface="微软雅黑" panose="020B0503020204020204" pitchFamily="34" charset="-122"/>
                <a:ea typeface="微软雅黑" panose="020B0503020204020204" pitchFamily="34" charset="-122"/>
                <a:sym typeface="+mn-ea"/>
              </a:rPr>
              <a:t>灵活的移植性，可将代码部署到</a:t>
            </a:r>
            <a:r>
              <a:rPr lang="en-US" altLang="zh-CN" sz="2000" dirty="0" smtClean="0">
                <a:latin typeface="微软雅黑" panose="020B0503020204020204" pitchFamily="34" charset="-122"/>
                <a:ea typeface="微软雅黑" panose="020B0503020204020204" pitchFamily="34" charset="-122"/>
                <a:sym typeface="+mn-ea"/>
              </a:rPr>
              <a:t>CPU/GPU/</a:t>
            </a:r>
            <a:r>
              <a:rPr lang="zh-CN" altLang="en-US" sz="2000" dirty="0" smtClean="0">
                <a:latin typeface="微软雅黑" panose="020B0503020204020204" pitchFamily="34" charset="-122"/>
                <a:ea typeface="微软雅黑" panose="020B0503020204020204" pitchFamily="34" charset="-122"/>
                <a:sym typeface="+mn-ea"/>
              </a:rPr>
              <a:t>移动端上。选择</a:t>
            </a:r>
            <a:r>
              <a:rPr lang="zh-CN" altLang="en-US" sz="2000" dirty="0">
                <a:latin typeface="微软雅黑" panose="020B0503020204020204" pitchFamily="34" charset="-122"/>
                <a:ea typeface="微软雅黑" panose="020B0503020204020204" pitchFamily="34" charset="-122"/>
                <a:sym typeface="+mn-ea"/>
              </a:rPr>
              <a:t>具有分布式性能的深度学习工具会使模型训练更高效</a:t>
            </a:r>
            <a:r>
              <a:rPr lang="zh-CN" altLang="en-US" sz="2000" dirty="0" smtClean="0">
                <a:latin typeface="微软雅黑" panose="020B0503020204020204" pitchFamily="34" charset="-122"/>
                <a:ea typeface="微软雅黑" panose="020B0503020204020204" pitchFamily="34" charset="-122"/>
                <a:sym typeface="+mn-ea"/>
              </a:rPr>
              <a:t>。</a:t>
            </a:r>
            <a:endParaRPr lang="zh-CN" altLang="en-US" sz="2000" b="1" dirty="0">
              <a:solidFill>
                <a:srgbClr val="CC0099"/>
              </a:solidFill>
              <a:latin typeface="微软雅黑" panose="020B0503020204020204" pitchFamily="34" charset="-122"/>
              <a:ea typeface="微软雅黑" panose="020B0503020204020204" pitchFamily="34" charset="-122"/>
              <a:sym typeface="+mn-ea"/>
            </a:endParaRPr>
          </a:p>
        </p:txBody>
      </p:sp>
      <p:sp>
        <p:nvSpPr>
          <p:cNvPr id="7" name="圆角矩形 6"/>
          <p:cNvSpPr/>
          <p:nvPr/>
        </p:nvSpPr>
        <p:spPr>
          <a:xfrm>
            <a:off x="410587" y="5846895"/>
            <a:ext cx="5580805" cy="4987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CF54D3"/>
                </a:solidFill>
                <a:latin typeface="微软雅黑" panose="020B0503020204020204" pitchFamily="34" charset="-122"/>
                <a:ea typeface="微软雅黑" panose="020B0503020204020204" pitchFamily="34" charset="-122"/>
              </a:rPr>
              <a:t>选择一个合适的深度学习工具可以</a:t>
            </a:r>
            <a:r>
              <a:rPr lang="zh-CN" altLang="en-US" sz="2000" b="1" dirty="0" smtClean="0">
                <a:solidFill>
                  <a:srgbClr val="CF54D3"/>
                </a:solidFill>
                <a:latin typeface="微软雅黑" panose="020B0503020204020204" pitchFamily="34" charset="-122"/>
                <a:ea typeface="微软雅黑" panose="020B0503020204020204" pitchFamily="34" charset="-122"/>
              </a:rPr>
              <a:t>事半功倍！</a:t>
            </a:r>
            <a:endParaRPr lang="zh-CN" altLang="en-US" sz="2000" b="1" dirty="0">
              <a:solidFill>
                <a:srgbClr val="CF54D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972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83360" y="400050"/>
            <a:ext cx="575246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主流的深度学习平台</a:t>
            </a:r>
          </a:p>
        </p:txBody>
      </p:sp>
      <p:sp>
        <p:nvSpPr>
          <p:cNvPr id="17" name="TextBox 1"/>
          <p:cNvSpPr txBox="1"/>
          <p:nvPr/>
        </p:nvSpPr>
        <p:spPr>
          <a:xfrm>
            <a:off x="716677" y="1348920"/>
            <a:ext cx="5235575" cy="2031325"/>
          </a:xfrm>
          <a:prstGeom prst="rect">
            <a:avLst/>
          </a:prstGeom>
          <a:noFill/>
          <a:effectLst>
            <a:glow rad="127000">
              <a:schemeClr val="bg1"/>
            </a:glow>
          </a:effectLst>
        </p:spPr>
        <p:txBody>
          <a:bodyPr wrap="square" rtlCol="0">
            <a:spAutoFit/>
          </a:bodyPr>
          <a:lstStyle/>
          <a:p>
            <a:r>
              <a:rPr lang="en-US" altLang="zh-CN" b="1" dirty="0">
                <a:latin typeface="微软雅黑" panose="020B0503020204020204" pitchFamily="34" charset="-122"/>
                <a:ea typeface="微软雅黑" panose="020B0503020204020204" pitchFamily="34" charset="-122"/>
              </a:rPr>
              <a:t> </a:t>
            </a:r>
            <a:r>
              <a:rPr lang="en-US" altLang="zh-CN" b="1" dirty="0">
                <a:solidFill>
                  <a:srgbClr val="CC0099"/>
                </a:solidFill>
                <a:latin typeface="微软雅黑" panose="020B0503020204020204" pitchFamily="34" charset="-122"/>
                <a:ea typeface="微软雅黑" panose="020B0503020204020204" pitchFamily="34" charset="-122"/>
              </a:rPr>
              <a:t>       </a:t>
            </a:r>
            <a:r>
              <a:rPr lang="zh-CN" altLang="en-US" b="1" dirty="0">
                <a:solidFill>
                  <a:srgbClr val="CC0099"/>
                </a:solidFill>
                <a:latin typeface="微软雅黑" panose="020B0503020204020204" pitchFamily="34" charset="-122"/>
                <a:ea typeface="微软雅黑" panose="020B0503020204020204" pitchFamily="34" charset="-122"/>
              </a:rPr>
              <a:t>飞桨</a:t>
            </a:r>
            <a:r>
              <a:rPr lang="en-US" altLang="zh-CN" b="1" dirty="0" err="1">
                <a:solidFill>
                  <a:srgbClr val="CC0099"/>
                </a:solidFill>
                <a:latin typeface="微软雅黑" panose="020B0503020204020204" pitchFamily="34" charset="-122"/>
                <a:ea typeface="微软雅黑" panose="020B0503020204020204" pitchFamily="34" charset="-122"/>
              </a:rPr>
              <a:t>PaddlePaddle</a:t>
            </a:r>
            <a:r>
              <a:rPr lang="zh-CN" altLang="zh-CN" dirty="0">
                <a:latin typeface="微软雅黑" panose="020B0503020204020204" pitchFamily="34" charset="-122"/>
                <a:ea typeface="微软雅黑" panose="020B0503020204020204" pitchFamily="34" charset="-122"/>
              </a:rPr>
              <a:t>是国内唯一功能完备的端到端开源深度学习平台，集深度学习训练和预测框架、模型库、工具组件、服务平台为一体，致力于让深度学习技术的创新与应用更简单</a:t>
            </a:r>
            <a:r>
              <a:rPr lang="zh-CN" altLang="en-US" dirty="0">
                <a:latin typeface="微软雅黑" panose="020B0503020204020204" pitchFamily="34" charset="-122"/>
                <a:ea typeface="微软雅黑" panose="020B0503020204020204" pitchFamily="34" charset="-122"/>
              </a:rPr>
              <a:t>，非常适合中国的企业和开发者。</a:t>
            </a:r>
          </a:p>
          <a:p>
            <a:r>
              <a:rPr lang="zh-CN" altLang="en-US" dirty="0">
                <a:latin typeface="微软雅黑" panose="020B0503020204020204" pitchFamily="34" charset="-122"/>
                <a:ea typeface="微软雅黑" panose="020B0503020204020204" pitchFamily="34" charset="-122"/>
              </a:rPr>
              <a:t>GitHub项目地址：</a:t>
            </a:r>
            <a:r>
              <a:rPr lang="en-US" altLang="zh-CN" u="sng" dirty="0">
                <a:hlinkClick r:id="rId2"/>
              </a:rPr>
              <a:t>https://github.com/PaddlePaddle/Paddle</a:t>
            </a:r>
            <a:endParaRPr lang="en-US" altLang="zh-CN" sz="1600" dirty="0"/>
          </a:p>
        </p:txBody>
      </p:sp>
      <p:sp>
        <p:nvSpPr>
          <p:cNvPr id="19" name="圆角矩形 18"/>
          <p:cNvSpPr/>
          <p:nvPr/>
        </p:nvSpPr>
        <p:spPr>
          <a:xfrm>
            <a:off x="4568468" y="2515380"/>
            <a:ext cx="1280048" cy="563208"/>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
          <p:cNvSpPr txBox="1"/>
          <p:nvPr/>
        </p:nvSpPr>
        <p:spPr>
          <a:xfrm>
            <a:off x="6234490" y="1348920"/>
            <a:ext cx="5582653" cy="2308324"/>
          </a:xfrm>
          <a:prstGeom prst="rect">
            <a:avLst/>
          </a:prstGeom>
          <a:solidFill>
            <a:schemeClr val="bg1"/>
          </a:solidFill>
          <a:effectLst>
            <a:glow rad="127000">
              <a:schemeClr val="bg1"/>
            </a:glow>
          </a:effectLst>
        </p:spPr>
        <p:txBody>
          <a:bodyPr wrap="square" rtlCol="0">
            <a:spAutoFit/>
          </a:bodyPr>
          <a:lstStyle/>
          <a:p>
            <a:pPr algn="l">
              <a:buNone/>
            </a:pPr>
            <a:r>
              <a:rPr lang="en-US" altLang="zh-CN" b="1" dirty="0">
                <a:solidFill>
                  <a:srgbClr val="CC0099"/>
                </a:solidFill>
                <a:latin typeface="微软雅黑" panose="020B0503020204020204" pitchFamily="34" charset="-122"/>
                <a:ea typeface="微软雅黑" panose="020B0503020204020204" pitchFamily="34" charset="-122"/>
              </a:rPr>
              <a:t>        </a:t>
            </a:r>
            <a:r>
              <a:rPr lang="zh-CN" altLang="en-US" b="1" dirty="0">
                <a:solidFill>
                  <a:srgbClr val="CC0099"/>
                </a:solidFill>
                <a:latin typeface="微软雅黑" panose="020B0503020204020204" pitchFamily="34" charset="-122"/>
                <a:ea typeface="微软雅黑" panose="020B0503020204020204" pitchFamily="34" charset="-122"/>
              </a:rPr>
              <a:t>Keras</a:t>
            </a:r>
            <a:r>
              <a:rPr lang="zh-CN" altLang="en-US" dirty="0">
                <a:latin typeface="微软雅黑" panose="020B0503020204020204" pitchFamily="34" charset="-122"/>
                <a:ea typeface="微软雅黑" panose="020B0503020204020204" pitchFamily="34" charset="-122"/>
              </a:rPr>
              <a:t>是基于Python开发的极其精简并高度模块化的神经网络库，在TensorFlow 或 Theano 上都能够运行，是一个高度模块化的神经网络库，支持GPU和CPU运算。Keras侧重于开发快速实验，用可能最少延迟实现从理念到结果的转变，即为做好一项研究的关键。</a:t>
            </a:r>
          </a:p>
          <a:p>
            <a:pPr algn="l">
              <a:buNone/>
            </a:pPr>
            <a:r>
              <a:rPr lang="zh-CN" altLang="en-US" dirty="0">
                <a:latin typeface="微软雅黑" panose="020B0503020204020204" pitchFamily="34" charset="-122"/>
                <a:ea typeface="微软雅黑" panose="020B0503020204020204" pitchFamily="34" charset="-122"/>
              </a:rPr>
              <a:t>GitHub项目地址:</a:t>
            </a:r>
            <a:endParaRPr lang="en-US" altLang="zh-CN" dirty="0"/>
          </a:p>
          <a:p>
            <a:r>
              <a:rPr lang="en-US" altLang="zh-CN" u="sng" dirty="0">
                <a:hlinkClick r:id="rId3"/>
              </a:rPr>
              <a:t>https://github.com/fchollet/keras</a:t>
            </a:r>
            <a:endParaRPr lang="zh-CN" altLang="zh-CN" dirty="0"/>
          </a:p>
        </p:txBody>
      </p:sp>
      <p:pic>
        <p:nvPicPr>
          <p:cNvPr id="20" name="图片 19"/>
          <p:cNvPicPr/>
          <p:nvPr/>
        </p:nvPicPr>
        <p:blipFill>
          <a:blip r:embed="rId4"/>
          <a:stretch>
            <a:fillRect/>
          </a:stretch>
        </p:blipFill>
        <p:spPr>
          <a:xfrm>
            <a:off x="9881248" y="2787029"/>
            <a:ext cx="1630045" cy="868680"/>
          </a:xfrm>
          <a:prstGeom prst="rect">
            <a:avLst/>
          </a:prstGeom>
        </p:spPr>
      </p:pic>
      <p:sp>
        <p:nvSpPr>
          <p:cNvPr id="21" name="圆角矩形 20"/>
          <p:cNvSpPr/>
          <p:nvPr/>
        </p:nvSpPr>
        <p:spPr>
          <a:xfrm>
            <a:off x="9839107" y="2787232"/>
            <a:ext cx="1764665" cy="86868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1"/>
          <p:cNvSpPr txBox="1"/>
          <p:nvPr/>
        </p:nvSpPr>
        <p:spPr>
          <a:xfrm>
            <a:off x="664809" y="3842405"/>
            <a:ext cx="5235575" cy="2862322"/>
          </a:xfrm>
          <a:prstGeom prst="rect">
            <a:avLst/>
          </a:prstGeom>
          <a:noFill/>
          <a:effectLst>
            <a:glow rad="127000">
              <a:schemeClr val="bg1"/>
            </a:glow>
          </a:effectLst>
        </p:spPr>
        <p:txBody>
          <a:bodyPr wrap="square" rtlCol="0">
            <a:spAutoFit/>
          </a:bodyPr>
          <a:lstStyle/>
          <a:p>
            <a:r>
              <a:rPr lang="en-US" altLang="zh-CN" b="1" dirty="0">
                <a:latin typeface="微软雅黑" panose="020B0503020204020204" pitchFamily="34" charset="-122"/>
                <a:ea typeface="微软雅黑" panose="020B0503020204020204" pitchFamily="34" charset="-122"/>
              </a:rPr>
              <a:t> </a:t>
            </a:r>
            <a:r>
              <a:rPr lang="en-US" altLang="zh-CN" b="1" dirty="0">
                <a:solidFill>
                  <a:srgbClr val="CC0099"/>
                </a:solidFill>
                <a:latin typeface="微软雅黑" panose="020B0503020204020204" pitchFamily="34" charset="-122"/>
                <a:ea typeface="微软雅黑" panose="020B0503020204020204" pitchFamily="34" charset="-122"/>
              </a:rPr>
              <a:t>       </a:t>
            </a:r>
            <a:r>
              <a:rPr lang="zh-CN" altLang="en-US" b="1" dirty="0">
                <a:solidFill>
                  <a:srgbClr val="CC0099"/>
                </a:solidFill>
                <a:latin typeface="微软雅黑" panose="020B0503020204020204" pitchFamily="34" charset="-122"/>
                <a:ea typeface="微软雅黑" panose="020B0503020204020204" pitchFamily="34" charset="-122"/>
              </a:rPr>
              <a:t>TensorFlow</a:t>
            </a:r>
            <a:r>
              <a:rPr lang="zh-CN" altLang="en-US" dirty="0">
                <a:latin typeface="微软雅黑" panose="020B0503020204020204" pitchFamily="34" charset="-122"/>
                <a:ea typeface="微软雅黑" panose="020B0503020204020204" pitchFamily="34" charset="-122"/>
              </a:rPr>
              <a:t>是谷歌基于C++开发、发布的第二代机器学习系统。开发目的是用于进行机器学习和深度神经网络的研究。目前Google 的Google App 的语音识别、Gmail 的自动回复功能、Google Photos 的图片搜索等都在使用 TensorFlow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但内部概念众多，结构复杂，</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繁重上手困难</a:t>
            </a:r>
            <a:r>
              <a:rPr lang="zh-CN" altLang="en-US" dirty="0" smtClean="0">
                <a:latin typeface="微软雅黑" panose="020B0503020204020204" pitchFamily="34" charset="-122"/>
                <a:ea typeface="微软雅黑" panose="020B0503020204020204" pitchFamily="34" charset="-122"/>
              </a:rPr>
              <a:t>，版本迭代快</a:t>
            </a: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兼容性问题。</a:t>
            </a:r>
          </a:p>
          <a:p>
            <a:r>
              <a:rPr lang="zh-CN" altLang="en-US" dirty="0" smtClean="0">
                <a:latin typeface="微软雅黑" panose="020B0503020204020204" pitchFamily="34" charset="-122"/>
                <a:ea typeface="微软雅黑" panose="020B0503020204020204" pitchFamily="34" charset="-122"/>
              </a:rPr>
              <a:t>GitHub</a:t>
            </a:r>
            <a:r>
              <a:rPr lang="zh-CN" altLang="en-US" dirty="0">
                <a:latin typeface="微软雅黑" panose="020B0503020204020204" pitchFamily="34" charset="-122"/>
                <a:ea typeface="微软雅黑" panose="020B0503020204020204" pitchFamily="34" charset="-122"/>
              </a:rPr>
              <a:t>项目地址：</a:t>
            </a:r>
            <a:r>
              <a:rPr lang="en-US" altLang="zh-CN" u="sng" dirty="0">
                <a:hlinkClick r:id="rId5"/>
              </a:rPr>
              <a:t>https://github.com/tensorflow/tensorflow</a:t>
            </a:r>
            <a:endParaRPr lang="zh-CN" altLang="zh-CN" sz="1600" dirty="0"/>
          </a:p>
        </p:txBody>
      </p:sp>
      <p:sp>
        <p:nvSpPr>
          <p:cNvPr id="23" name="TextBox 1"/>
          <p:cNvSpPr txBox="1"/>
          <p:nvPr/>
        </p:nvSpPr>
        <p:spPr>
          <a:xfrm>
            <a:off x="6386402" y="3733470"/>
            <a:ext cx="5582653" cy="2585323"/>
          </a:xfrm>
          <a:prstGeom prst="rect">
            <a:avLst/>
          </a:prstGeom>
          <a:noFill/>
          <a:effectLst>
            <a:glow rad="127000">
              <a:schemeClr val="bg1"/>
            </a:glow>
          </a:effectLst>
        </p:spPr>
        <p:txBody>
          <a:bodyPr wrap="square" rtlCol="0">
            <a:spAutoFit/>
          </a:bodyPr>
          <a:lstStyle/>
          <a:p>
            <a:r>
              <a:rPr lang="en-US" altLang="zh-CN" b="1" dirty="0" smtClean="0">
                <a:solidFill>
                  <a:srgbClr val="CC0099"/>
                </a:solidFill>
                <a:latin typeface="微软雅黑" panose="020B0503020204020204" pitchFamily="34" charset="-122"/>
                <a:ea typeface="微软雅黑" panose="020B0503020204020204" pitchFamily="34" charset="-122"/>
              </a:rPr>
              <a:t>       </a:t>
            </a:r>
            <a:r>
              <a:rPr lang="en-US" altLang="zh-CN" b="1" dirty="0" err="1" smtClean="0">
                <a:solidFill>
                  <a:srgbClr val="CC0099"/>
                </a:solidFill>
                <a:latin typeface="微软雅黑" panose="020B0503020204020204" pitchFamily="34" charset="-122"/>
                <a:ea typeface="微软雅黑" panose="020B0503020204020204" pitchFamily="34" charset="-122"/>
              </a:rPr>
              <a:t>PyTorch</a:t>
            </a:r>
            <a:r>
              <a:rPr lang="zh-CN" altLang="en-US" dirty="0">
                <a:latin typeface="微软雅黑" panose="020B0503020204020204" pitchFamily="34" charset="-122"/>
                <a:ea typeface="微软雅黑" panose="020B0503020204020204" pitchFamily="34" charset="-122"/>
              </a:rPr>
              <a:t>是</a:t>
            </a:r>
            <a:r>
              <a:rPr lang="en-US" altLang="zh-CN" dirty="0">
                <a:latin typeface="微软雅黑" panose="020B0503020204020204" pitchFamily="34" charset="-122"/>
                <a:ea typeface="微软雅黑" panose="020B0503020204020204" pitchFamily="34" charset="-122"/>
              </a:rPr>
              <a:t>Facebook</a:t>
            </a:r>
            <a:r>
              <a:rPr lang="zh-CN" altLang="en-US" dirty="0">
                <a:latin typeface="微软雅黑" panose="020B0503020204020204" pitchFamily="34" charset="-122"/>
                <a:ea typeface="微软雅黑" panose="020B0503020204020204" pitchFamily="34" charset="-122"/>
              </a:rPr>
              <a:t>在深度学习框架</a:t>
            </a:r>
            <a:r>
              <a:rPr lang="en-US" altLang="zh-CN" dirty="0">
                <a:latin typeface="微软雅黑" panose="020B0503020204020204" pitchFamily="34" charset="-122"/>
                <a:ea typeface="微软雅黑" panose="020B0503020204020204" pitchFamily="34" charset="-122"/>
              </a:rPr>
              <a:t>Torch</a:t>
            </a:r>
            <a:r>
              <a:rPr lang="zh-CN" altLang="en-US" dirty="0">
                <a:latin typeface="微软雅黑" panose="020B0503020204020204" pitchFamily="34" charset="-122"/>
                <a:ea typeface="微软雅黑" panose="020B0503020204020204" pitchFamily="34" charset="-122"/>
              </a:rPr>
              <a:t>的基础上使用</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重写的一个全新的深度学习框架，它更像</a:t>
            </a:r>
            <a:r>
              <a:rPr lang="en-US" altLang="zh-CN" dirty="0" err="1">
                <a:latin typeface="微软雅黑" panose="020B0503020204020204" pitchFamily="34" charset="-122"/>
                <a:ea typeface="微软雅黑" panose="020B0503020204020204" pitchFamily="34" charset="-122"/>
              </a:rPr>
              <a:t>NumPy</a:t>
            </a:r>
            <a:r>
              <a:rPr lang="zh-CN" altLang="en-US" dirty="0">
                <a:latin typeface="微软雅黑" panose="020B0503020204020204" pitchFamily="34" charset="-122"/>
                <a:ea typeface="微软雅黑" panose="020B0503020204020204" pitchFamily="34" charset="-122"/>
              </a:rPr>
              <a:t>的替代产物，不仅继承了</a:t>
            </a:r>
            <a:r>
              <a:rPr lang="en-US" altLang="zh-CN" dirty="0" err="1">
                <a:latin typeface="微软雅黑" panose="020B0503020204020204" pitchFamily="34" charset="-122"/>
                <a:ea typeface="微软雅黑" panose="020B0503020204020204" pitchFamily="34" charset="-122"/>
              </a:rPr>
              <a:t>NumPy</a:t>
            </a:r>
            <a:r>
              <a:rPr lang="zh-CN" altLang="en-US" dirty="0">
                <a:latin typeface="微软雅黑" panose="020B0503020204020204" pitchFamily="34" charset="-122"/>
                <a:ea typeface="微软雅黑" panose="020B0503020204020204" pitchFamily="34" charset="-122"/>
              </a:rPr>
              <a:t>的众多优点，还支持</a:t>
            </a:r>
            <a:r>
              <a:rPr lang="en-US" altLang="zh-CN" dirty="0">
                <a:latin typeface="微软雅黑" panose="020B0503020204020204" pitchFamily="34" charset="-122"/>
                <a:ea typeface="微软雅黑" panose="020B0503020204020204" pitchFamily="34" charset="-122"/>
              </a:rPr>
              <a:t>GPUs</a:t>
            </a:r>
            <a:r>
              <a:rPr lang="zh-CN" altLang="en-US" dirty="0">
                <a:latin typeface="微软雅黑" panose="020B0503020204020204" pitchFamily="34" charset="-122"/>
                <a:ea typeface="微软雅黑" panose="020B0503020204020204" pitchFamily="34" charset="-122"/>
              </a:rPr>
              <a:t>计算，在计算效率上要比</a:t>
            </a:r>
            <a:r>
              <a:rPr lang="en-US" altLang="zh-CN" dirty="0" err="1">
                <a:latin typeface="微软雅黑" panose="020B0503020204020204" pitchFamily="34" charset="-122"/>
                <a:ea typeface="微软雅黑" panose="020B0503020204020204" pitchFamily="34" charset="-122"/>
              </a:rPr>
              <a:t>NumPy</a:t>
            </a:r>
            <a:r>
              <a:rPr lang="zh-CN" altLang="en-US" dirty="0">
                <a:latin typeface="微软雅黑" panose="020B0503020204020204" pitchFamily="34" charset="-122"/>
                <a:ea typeface="微软雅黑" panose="020B0503020204020204" pitchFamily="34" charset="-122"/>
              </a:rPr>
              <a:t>有更明显的优势。</a:t>
            </a:r>
            <a:endParaRPr lang="en-US" altLang="zh-CN" dirty="0">
              <a:latin typeface="微软雅黑" panose="020B0503020204020204" pitchFamily="34" charset="-122"/>
              <a:ea typeface="微软雅黑" panose="020B0503020204020204" pitchFamily="34" charset="-122"/>
            </a:endParaRPr>
          </a:p>
          <a:p>
            <a:pPr algn="l">
              <a:buNone/>
            </a:pP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但其模型部署难度较高，对于工业界应用支持存在比较明显的缺陷。</a:t>
            </a:r>
            <a:endParaRPr lang="zh-CN" altLang="en-US" dirty="0">
              <a:latin typeface="微软雅黑" panose="020B0503020204020204" pitchFamily="34" charset="-122"/>
              <a:ea typeface="微软雅黑" panose="020B0503020204020204" pitchFamily="34" charset="-122"/>
            </a:endParaRPr>
          </a:p>
          <a:p>
            <a:pPr algn="l">
              <a:buNone/>
            </a:pPr>
            <a:r>
              <a:rPr lang="zh-CN" altLang="en-US" dirty="0">
                <a:latin typeface="微软雅黑" panose="020B0503020204020204" pitchFamily="34" charset="-122"/>
                <a:ea typeface="微软雅黑" panose="020B0503020204020204" pitchFamily="34" charset="-122"/>
              </a:rPr>
              <a:t>GitHub项目地址: </a:t>
            </a:r>
            <a:endParaRPr lang="en-US" altLang="zh-CN" dirty="0"/>
          </a:p>
          <a:p>
            <a:r>
              <a:rPr lang="en-US" altLang="zh-CN" dirty="0" smtClean="0">
                <a:hlinkClick r:id="rId6"/>
              </a:rPr>
              <a:t>https</a:t>
            </a:r>
            <a:r>
              <a:rPr lang="en-US" altLang="zh-CN" dirty="0">
                <a:hlinkClick r:id="rId6"/>
              </a:rPr>
              <a:t>://github.com/pytorch/</a:t>
            </a:r>
            <a:endParaRPr lang="zh-CN" altLang="zh-CN" dirty="0"/>
          </a:p>
        </p:txBody>
      </p:sp>
      <p:grpSp>
        <p:nvGrpSpPr>
          <p:cNvPr id="24" name="组合 23"/>
          <p:cNvGrpSpPr/>
          <p:nvPr/>
        </p:nvGrpSpPr>
        <p:grpSpPr>
          <a:xfrm>
            <a:off x="4884195" y="5799244"/>
            <a:ext cx="1268730" cy="774065"/>
            <a:chOff x="4913262" y="4017164"/>
            <a:chExt cx="1268730" cy="774065"/>
          </a:xfrm>
        </p:grpSpPr>
        <p:pic>
          <p:nvPicPr>
            <p:cNvPr id="25" name="图片 24"/>
            <p:cNvPicPr/>
            <p:nvPr/>
          </p:nvPicPr>
          <p:blipFill>
            <a:blip r:embed="rId7"/>
            <a:stretch>
              <a:fillRect/>
            </a:stretch>
          </p:blipFill>
          <p:spPr>
            <a:xfrm>
              <a:off x="4940558" y="4017164"/>
              <a:ext cx="1135380" cy="774065"/>
            </a:xfrm>
            <a:prstGeom prst="rect">
              <a:avLst/>
            </a:prstGeom>
          </p:spPr>
        </p:pic>
        <p:sp>
          <p:nvSpPr>
            <p:cNvPr id="26" name="圆角矩形 25"/>
            <p:cNvSpPr/>
            <p:nvPr/>
          </p:nvSpPr>
          <p:spPr>
            <a:xfrm>
              <a:off x="4913262" y="4051454"/>
              <a:ext cx="1268730" cy="73977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圆角矩形 28"/>
          <p:cNvSpPr/>
          <p:nvPr/>
        </p:nvSpPr>
        <p:spPr>
          <a:xfrm>
            <a:off x="9816184" y="5663473"/>
            <a:ext cx="1805948" cy="65532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9701" y="2546394"/>
            <a:ext cx="1042479" cy="511987"/>
          </a:xfrm>
          <a:prstGeom prst="rect">
            <a:avLst/>
          </a:prstGeom>
        </p:spPr>
      </p:pic>
      <p:pic>
        <p:nvPicPr>
          <p:cNvPr id="5" name="图片 4"/>
          <p:cNvPicPr>
            <a:picLocks noChangeAspect="1"/>
          </p:cNvPicPr>
          <p:nvPr/>
        </p:nvPicPr>
        <p:blipFill>
          <a:blip r:embed="rId9"/>
          <a:stretch>
            <a:fillRect/>
          </a:stretch>
        </p:blipFill>
        <p:spPr>
          <a:xfrm>
            <a:off x="9934498" y="5818860"/>
            <a:ext cx="1569319" cy="344546"/>
          </a:xfrm>
          <a:prstGeom prst="rect">
            <a:avLst/>
          </a:prstGeom>
        </p:spPr>
      </p:pic>
    </p:spTree>
    <p:extLst>
      <p:ext uri="{BB962C8B-B14F-4D97-AF65-F5344CB8AC3E}">
        <p14:creationId xmlns:p14="http://schemas.microsoft.com/office/powerpoint/2010/main" val="2378769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4640" y="396875"/>
            <a:ext cx="808799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飞桨</a:t>
            </a:r>
            <a:r>
              <a:rPr kumimoji="1" lang="en-US" altLang="zh-CN" sz="3600" b="1" dirty="0">
                <a:latin typeface="微软雅黑" panose="020B0503020204020204" pitchFamily="34" charset="-122"/>
                <a:ea typeface="微软雅黑" panose="020B0503020204020204" pitchFamily="34" charset="-122"/>
              </a:rPr>
              <a:t>PaddlePaddle</a:t>
            </a:r>
            <a:endParaRPr kumimoji="1" lang="zh-CN" altLang="en-US" sz="3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36048" y="1366232"/>
            <a:ext cx="10682605" cy="2631490"/>
          </a:xfrm>
          <a:prstGeom prst="rect">
            <a:avLst/>
          </a:prstGeom>
          <a:noFill/>
        </p:spPr>
        <p:txBody>
          <a:bodyPr wrap="square" rtlCol="0" anchor="t">
            <a:spAutoFit/>
          </a:bodyPr>
          <a:lstStyle/>
          <a:p>
            <a:pPr>
              <a:lnSpc>
                <a:spcPct val="150000"/>
              </a:lnSpc>
            </a:pPr>
            <a:r>
              <a:rPr lang="zh-CN" altLang="en-US" sz="2200" b="1" dirty="0">
                <a:solidFill>
                  <a:srgbClr val="FF0000"/>
                </a:solidFill>
                <a:latin typeface="微软雅黑" panose="020B0503020204020204" pitchFamily="34" charset="-122"/>
                <a:ea typeface="微软雅黑" panose="020B0503020204020204" pitchFamily="34" charset="-122"/>
                <a:sym typeface="+mn-ea"/>
              </a:rPr>
              <a:t>飞桨</a:t>
            </a:r>
            <a:r>
              <a:rPr lang="en-US" altLang="zh-CN" sz="2200" b="1" dirty="0">
                <a:solidFill>
                  <a:srgbClr val="FF0000"/>
                </a:solidFill>
                <a:latin typeface="微软雅黑" panose="020B0503020204020204" pitchFamily="34" charset="-122"/>
                <a:ea typeface="微软雅黑" panose="020B0503020204020204" pitchFamily="34" charset="-122"/>
                <a:sym typeface="+mn-ea"/>
              </a:rPr>
              <a:t>PaddlePaddle-</a:t>
            </a:r>
            <a:r>
              <a:rPr lang="zh-CN" altLang="en-US" sz="2200" b="1" dirty="0">
                <a:solidFill>
                  <a:srgbClr val="CF54D3"/>
                </a:solidFill>
                <a:latin typeface="微软雅黑" panose="020B0503020204020204" pitchFamily="34" charset="-122"/>
                <a:ea typeface="微软雅黑" panose="020B0503020204020204" pitchFamily="34" charset="-122"/>
              </a:rPr>
              <a:t>源于产业实践</a:t>
            </a:r>
            <a:r>
              <a:rPr lang="zh-CN" altLang="en-US" sz="2200" dirty="0">
                <a:solidFill>
                  <a:srgbClr val="000000"/>
                </a:solidFill>
                <a:latin typeface="微软雅黑" panose="020B0503020204020204" pitchFamily="34" charset="-122"/>
                <a:ea typeface="微软雅黑" panose="020B0503020204020204" pitchFamily="34" charset="-122"/>
              </a:rPr>
              <a:t>的开源深度学习平台，具有以下</a:t>
            </a:r>
            <a:r>
              <a:rPr lang="en-US" altLang="zh-CN" sz="2200" dirty="0">
                <a:solidFill>
                  <a:srgbClr val="000000"/>
                </a:solidFill>
                <a:latin typeface="微软雅黑" panose="020B0503020204020204" pitchFamily="34" charset="-122"/>
                <a:ea typeface="微软雅黑" panose="020B0503020204020204" pitchFamily="34" charset="-122"/>
              </a:rPr>
              <a:t>5</a:t>
            </a:r>
            <a:r>
              <a:rPr lang="zh-CN" altLang="en-US" sz="2200" dirty="0">
                <a:solidFill>
                  <a:srgbClr val="000000"/>
                </a:solidFill>
                <a:latin typeface="微软雅黑" panose="020B0503020204020204" pitchFamily="34" charset="-122"/>
                <a:ea typeface="微软雅黑" panose="020B0503020204020204" pitchFamily="34" charset="-122"/>
              </a:rPr>
              <a:t>个特点：</a:t>
            </a:r>
            <a:endParaRPr lang="en-US" altLang="zh-CN" sz="2200" dirty="0">
              <a:solidFill>
                <a:srgbClr val="000000"/>
              </a:solidFill>
              <a:latin typeface="微软雅黑" panose="020B0503020204020204" pitchFamily="34" charset="-122"/>
              <a:ea typeface="微软雅黑" panose="020B0503020204020204" pitchFamily="34" charset="-122"/>
            </a:endParaRPr>
          </a:p>
          <a:p>
            <a:pPr indent="360045">
              <a:lnSpc>
                <a:spcPct val="120000"/>
              </a:lnSpc>
            </a:pPr>
            <a:r>
              <a:rPr lang="en-US" altLang="zh-CN" sz="2200" dirty="0">
                <a:solidFill>
                  <a:srgbClr val="00B0F0"/>
                </a:solidFill>
                <a:latin typeface="微软雅黑" panose="020B0503020204020204" pitchFamily="34" charset="-122"/>
                <a:ea typeface="微软雅黑" panose="020B0503020204020204" pitchFamily="34" charset="-122"/>
              </a:rPr>
              <a:t>1. </a:t>
            </a:r>
            <a:r>
              <a:rPr lang="zh-CN" altLang="zh-CN" sz="2200" dirty="0">
                <a:solidFill>
                  <a:srgbClr val="00B0F0"/>
                </a:solidFill>
                <a:latin typeface="微软雅黑" panose="020B0503020204020204" pitchFamily="34" charset="-122"/>
                <a:ea typeface="微软雅黑" panose="020B0503020204020204" pitchFamily="34" charset="-122"/>
              </a:rPr>
              <a:t>兼具灵活性和效率</a:t>
            </a:r>
            <a:r>
              <a:rPr lang="zh-CN" altLang="zh-CN" sz="2200" dirty="0">
                <a:solidFill>
                  <a:srgbClr val="000000"/>
                </a:solidFill>
                <a:latin typeface="微软雅黑" panose="020B0503020204020204" pitchFamily="34" charset="-122"/>
                <a:ea typeface="微软雅黑" panose="020B0503020204020204" pitchFamily="34" charset="-122"/>
              </a:rPr>
              <a:t>，同时支持动态图和</a:t>
            </a:r>
            <a:r>
              <a:rPr lang="zh-CN" altLang="zh-CN" sz="2200" dirty="0" smtClean="0">
                <a:solidFill>
                  <a:srgbClr val="000000"/>
                </a:solidFill>
                <a:latin typeface="微软雅黑" panose="020B0503020204020204" pitchFamily="34" charset="-122"/>
                <a:ea typeface="微软雅黑" panose="020B0503020204020204" pitchFamily="34" charset="-122"/>
              </a:rPr>
              <a:t>静态</a:t>
            </a:r>
            <a:r>
              <a:rPr lang="zh-CN" altLang="en-US" sz="2200" dirty="0" smtClean="0">
                <a:solidFill>
                  <a:srgbClr val="000000"/>
                </a:solidFill>
                <a:latin typeface="微软雅黑" panose="020B0503020204020204" pitchFamily="34" charset="-122"/>
                <a:ea typeface="微软雅黑" panose="020B0503020204020204" pitchFamily="34" charset="-122"/>
              </a:rPr>
              <a:t>图运行模式；</a:t>
            </a:r>
            <a:endParaRPr lang="en-US" altLang="zh-CN" sz="2200" dirty="0">
              <a:solidFill>
                <a:srgbClr val="000000"/>
              </a:solidFill>
              <a:latin typeface="微软雅黑" panose="020B0503020204020204" pitchFamily="34" charset="-122"/>
              <a:ea typeface="微软雅黑" panose="020B0503020204020204" pitchFamily="34" charset="-122"/>
            </a:endParaRPr>
          </a:p>
          <a:p>
            <a:pPr indent="360045">
              <a:lnSpc>
                <a:spcPct val="120000"/>
              </a:lnSpc>
            </a:pPr>
            <a:r>
              <a:rPr lang="en-US" altLang="zh-CN" sz="2200" dirty="0">
                <a:solidFill>
                  <a:srgbClr val="00B0F0"/>
                </a:solidFill>
                <a:latin typeface="微软雅黑" panose="020B0503020204020204" pitchFamily="34" charset="-122"/>
                <a:ea typeface="微软雅黑" panose="020B0503020204020204" pitchFamily="34" charset="-122"/>
              </a:rPr>
              <a:t>2. </a:t>
            </a:r>
            <a:r>
              <a:rPr lang="zh-CN" altLang="zh-CN" sz="2200" dirty="0">
                <a:solidFill>
                  <a:srgbClr val="00B0F0"/>
                </a:solidFill>
                <a:latin typeface="微软雅黑" panose="020B0503020204020204" pitchFamily="34" charset="-122"/>
                <a:ea typeface="微软雅黑" panose="020B0503020204020204" pitchFamily="34" charset="-122"/>
              </a:rPr>
              <a:t>源于实际业务淬炼</a:t>
            </a:r>
            <a:r>
              <a:rPr lang="zh-CN" altLang="zh-CN" sz="2200" dirty="0">
                <a:solidFill>
                  <a:srgbClr val="000000"/>
                </a:solidFill>
                <a:latin typeface="微软雅黑" panose="020B0503020204020204" pitchFamily="34" charset="-122"/>
                <a:ea typeface="微软雅黑" panose="020B0503020204020204" pitchFamily="34" charset="-122"/>
              </a:rPr>
              <a:t>，提供应用效果最佳的官方模型</a:t>
            </a:r>
            <a:r>
              <a:rPr lang="zh-CN" altLang="en-US" sz="2200" dirty="0">
                <a:solidFill>
                  <a:srgbClr val="000000"/>
                </a:solidFill>
                <a:latin typeface="微软雅黑" panose="020B0503020204020204" pitchFamily="34" charset="-122"/>
                <a:ea typeface="微软雅黑" panose="020B0503020204020204" pitchFamily="34" charset="-122"/>
              </a:rPr>
              <a:t>；</a:t>
            </a:r>
            <a:endParaRPr lang="en-US" altLang="zh-CN" sz="2200" dirty="0">
              <a:solidFill>
                <a:srgbClr val="000000"/>
              </a:solidFill>
              <a:latin typeface="微软雅黑" panose="020B0503020204020204" pitchFamily="34" charset="-122"/>
              <a:ea typeface="微软雅黑" panose="020B0503020204020204" pitchFamily="34" charset="-122"/>
            </a:endParaRPr>
          </a:p>
          <a:p>
            <a:pPr indent="360045">
              <a:lnSpc>
                <a:spcPct val="120000"/>
              </a:lnSpc>
            </a:pPr>
            <a:r>
              <a:rPr lang="en-US" altLang="zh-CN" sz="2200" dirty="0">
                <a:solidFill>
                  <a:srgbClr val="00B0F0"/>
                </a:solidFill>
                <a:latin typeface="微软雅黑" panose="020B0503020204020204" pitchFamily="34" charset="-122"/>
                <a:ea typeface="微软雅黑" panose="020B0503020204020204" pitchFamily="34" charset="-122"/>
              </a:rPr>
              <a:t>3. </a:t>
            </a:r>
            <a:r>
              <a:rPr lang="zh-CN" altLang="zh-CN" sz="2200" dirty="0">
                <a:solidFill>
                  <a:srgbClr val="00B0F0"/>
                </a:solidFill>
                <a:latin typeface="微软雅黑" panose="020B0503020204020204" pitchFamily="34" charset="-122"/>
                <a:ea typeface="微软雅黑" panose="020B0503020204020204" pitchFamily="34" charset="-122"/>
              </a:rPr>
              <a:t>源于业界顶尖实践</a:t>
            </a:r>
            <a:r>
              <a:rPr lang="zh-CN" altLang="zh-CN" sz="2200" dirty="0">
                <a:solidFill>
                  <a:srgbClr val="000000"/>
                </a:solidFill>
                <a:latin typeface="微软雅黑" panose="020B0503020204020204" pitchFamily="34" charset="-122"/>
                <a:ea typeface="微软雅黑" panose="020B0503020204020204" pitchFamily="34" charset="-122"/>
              </a:rPr>
              <a:t>，输出最强的超大规模并行深度学习平台能力</a:t>
            </a:r>
            <a:r>
              <a:rPr lang="zh-CN" altLang="en-US" sz="2200" dirty="0">
                <a:solidFill>
                  <a:srgbClr val="000000"/>
                </a:solidFill>
                <a:latin typeface="微软雅黑" panose="020B0503020204020204" pitchFamily="34" charset="-122"/>
                <a:ea typeface="微软雅黑" panose="020B0503020204020204" pitchFamily="34" charset="-122"/>
              </a:rPr>
              <a:t>；</a:t>
            </a:r>
            <a:endParaRPr lang="en-US" altLang="zh-CN" sz="2200" dirty="0">
              <a:solidFill>
                <a:srgbClr val="000000"/>
              </a:solidFill>
              <a:latin typeface="微软雅黑" panose="020B0503020204020204" pitchFamily="34" charset="-122"/>
              <a:ea typeface="微软雅黑" panose="020B0503020204020204" pitchFamily="34" charset="-122"/>
            </a:endParaRPr>
          </a:p>
          <a:p>
            <a:pPr indent="360045">
              <a:lnSpc>
                <a:spcPct val="120000"/>
              </a:lnSpc>
            </a:pPr>
            <a:r>
              <a:rPr lang="en-US" altLang="zh-CN" sz="2200" dirty="0">
                <a:solidFill>
                  <a:srgbClr val="00B0F0"/>
                </a:solidFill>
                <a:latin typeface="微软雅黑" panose="020B0503020204020204" pitchFamily="34" charset="-122"/>
                <a:ea typeface="微软雅黑" panose="020B0503020204020204" pitchFamily="34" charset="-122"/>
              </a:rPr>
              <a:t>4. </a:t>
            </a:r>
            <a:r>
              <a:rPr lang="zh-CN" altLang="zh-CN" sz="2200" dirty="0">
                <a:solidFill>
                  <a:srgbClr val="00B0F0"/>
                </a:solidFill>
                <a:latin typeface="微软雅黑" panose="020B0503020204020204" pitchFamily="34" charset="-122"/>
                <a:ea typeface="微软雅黑" panose="020B0503020204020204" pitchFamily="34" charset="-122"/>
              </a:rPr>
              <a:t>追求极致速度体验</a:t>
            </a:r>
            <a:r>
              <a:rPr lang="zh-CN" altLang="zh-CN" sz="2200" dirty="0">
                <a:solidFill>
                  <a:srgbClr val="000000"/>
                </a:solidFill>
                <a:latin typeface="微软雅黑" panose="020B0503020204020204" pitchFamily="34" charset="-122"/>
                <a:ea typeface="微软雅黑" panose="020B0503020204020204" pitchFamily="34" charset="-122"/>
              </a:rPr>
              <a:t>，推出推理引擎一体化设计，训练到多端推理的无缝对接</a:t>
            </a:r>
            <a:r>
              <a:rPr lang="zh-CN" altLang="en-US" sz="2200" dirty="0">
                <a:solidFill>
                  <a:srgbClr val="000000"/>
                </a:solidFill>
                <a:latin typeface="微软雅黑" panose="020B0503020204020204" pitchFamily="34" charset="-122"/>
                <a:ea typeface="微软雅黑" panose="020B0503020204020204" pitchFamily="34" charset="-122"/>
              </a:rPr>
              <a:t>；</a:t>
            </a:r>
            <a:endParaRPr lang="en-US" altLang="zh-CN" sz="2200" dirty="0">
              <a:solidFill>
                <a:srgbClr val="000000"/>
              </a:solidFill>
              <a:latin typeface="微软雅黑" panose="020B0503020204020204" pitchFamily="34" charset="-122"/>
              <a:ea typeface="微软雅黑" panose="020B0503020204020204" pitchFamily="34" charset="-122"/>
            </a:endParaRPr>
          </a:p>
          <a:p>
            <a:pPr indent="360045">
              <a:lnSpc>
                <a:spcPct val="120000"/>
              </a:lnSpc>
            </a:pPr>
            <a:r>
              <a:rPr lang="en-US" altLang="zh-CN" sz="2200" dirty="0">
                <a:solidFill>
                  <a:srgbClr val="00B0F0"/>
                </a:solidFill>
                <a:latin typeface="微软雅黑" panose="020B0503020204020204" pitchFamily="34" charset="-122"/>
                <a:ea typeface="微软雅黑" panose="020B0503020204020204" pitchFamily="34" charset="-122"/>
              </a:rPr>
              <a:t>5. </a:t>
            </a:r>
            <a:r>
              <a:rPr lang="zh-CN" altLang="zh-CN" sz="2200" dirty="0">
                <a:solidFill>
                  <a:srgbClr val="00B0F0"/>
                </a:solidFill>
                <a:latin typeface="微软雅黑" panose="020B0503020204020204" pitchFamily="34" charset="-122"/>
                <a:ea typeface="微软雅黑" panose="020B0503020204020204" pitchFamily="34" charset="-122"/>
              </a:rPr>
              <a:t>秉承用户至上理念</a:t>
            </a:r>
            <a:r>
              <a:rPr lang="zh-CN" altLang="zh-CN" sz="2200" dirty="0">
                <a:solidFill>
                  <a:srgbClr val="000000"/>
                </a:solidFill>
                <a:latin typeface="微软雅黑" panose="020B0503020204020204" pitchFamily="34" charset="-122"/>
                <a:ea typeface="微软雅黑" panose="020B0503020204020204" pitchFamily="34" charset="-122"/>
              </a:rPr>
              <a:t>，提供系统化技术服务与支持</a:t>
            </a:r>
            <a:r>
              <a:rPr lang="zh-CN" altLang="en-US" sz="2200" dirty="0" smtClean="0">
                <a:solidFill>
                  <a:srgbClr val="000000"/>
                </a:solidFill>
                <a:latin typeface="微软雅黑" panose="020B0503020204020204" pitchFamily="34" charset="-122"/>
                <a:ea typeface="微软雅黑" panose="020B0503020204020204" pitchFamily="34" charset="-122"/>
              </a:rPr>
              <a:t>。</a:t>
            </a:r>
            <a:endParaRPr lang="zh-CN" altLang="zh-CN" sz="2200" dirty="0">
              <a:solidFill>
                <a:srgbClr val="0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156001" y="4792420"/>
            <a:ext cx="12053570" cy="675640"/>
          </a:xfrm>
          <a:prstGeom prst="rightArrow">
            <a:avLst/>
          </a:prstGeom>
          <a:solidFill>
            <a:schemeClr val="bg2">
              <a:lumMod val="85000"/>
            </a:schemeClr>
          </a:solidFill>
        </p:spPr>
        <p:txBody>
          <a:bodyPr wrap="square" lIns="0" tIns="0" rIns="0" bIns="0" rtlCol="0" anchor="ctr">
            <a:noAutofit/>
          </a:bodyPr>
          <a:lstStyle/>
          <a:p>
            <a:pPr indent="-205740" algn="ctr">
              <a:spcAft>
                <a:spcPts val="675"/>
              </a:spcAft>
            </a:pPr>
            <a:endParaRPr lang="en-GB" b="1" dirty="0">
              <a:solidFill>
                <a:srgbClr val="000000"/>
              </a:solidFill>
              <a:latin typeface="华文黑体" panose="02010600040101010101" pitchFamily="2" charset="-122"/>
              <a:ea typeface="华文黑体" panose="02010600040101010101" pitchFamily="2" charset="-122"/>
              <a:cs typeface="华文黑体" panose="02010600040101010101" pitchFamily="2" charset="-122"/>
            </a:endParaRPr>
          </a:p>
        </p:txBody>
      </p:sp>
      <p:cxnSp>
        <p:nvCxnSpPr>
          <p:cNvPr id="12" name="肘形连接符 11"/>
          <p:cNvCxnSpPr>
            <a:stCxn id="31" idx="2"/>
            <a:endCxn id="27" idx="2"/>
          </p:cNvCxnSpPr>
          <p:nvPr/>
        </p:nvCxnSpPr>
        <p:spPr>
          <a:xfrm rot="5400000" flipH="1" flipV="1">
            <a:off x="7408973" y="1444831"/>
            <a:ext cx="3654" cy="7753307"/>
          </a:xfrm>
          <a:prstGeom prst="bentConnector3">
            <a:avLst>
              <a:gd name="adj1" fmla="val -961776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流程图: 终止 13"/>
          <p:cNvSpPr/>
          <p:nvPr/>
        </p:nvSpPr>
        <p:spPr>
          <a:xfrm>
            <a:off x="6535934" y="5470454"/>
            <a:ext cx="1354455" cy="394970"/>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charset="0"/>
              </a:rPr>
              <a:t>Fluid</a:t>
            </a:r>
          </a:p>
        </p:txBody>
      </p:sp>
      <p:cxnSp>
        <p:nvCxnSpPr>
          <p:cNvPr id="16" name="肘形连接符 15"/>
          <p:cNvCxnSpPr/>
          <p:nvPr/>
        </p:nvCxnSpPr>
        <p:spPr>
          <a:xfrm rot="5400000" flipV="1">
            <a:off x="1549191" y="4126305"/>
            <a:ext cx="3175" cy="2411730"/>
          </a:xfrm>
          <a:prstGeom prst="bentConnector3">
            <a:avLst>
              <a:gd name="adj1" fmla="val 10129165"/>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流程图: 终止 16"/>
          <p:cNvSpPr/>
          <p:nvPr/>
        </p:nvSpPr>
        <p:spPr>
          <a:xfrm>
            <a:off x="862297" y="5440120"/>
            <a:ext cx="1354455" cy="394970"/>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Times New Roman" panose="02020603050405020304" charset="0"/>
              </a:rPr>
              <a:t>V2</a:t>
            </a:r>
          </a:p>
        </p:txBody>
      </p:sp>
      <p:sp>
        <p:nvSpPr>
          <p:cNvPr id="18" name="文本框 17"/>
          <p:cNvSpPr txBox="1"/>
          <p:nvPr/>
        </p:nvSpPr>
        <p:spPr>
          <a:xfrm>
            <a:off x="3193333" y="4112374"/>
            <a:ext cx="5061450" cy="461665"/>
          </a:xfrm>
          <a:prstGeom prst="rect">
            <a:avLst/>
          </a:prstGeom>
          <a:noFill/>
        </p:spPr>
        <p:txBody>
          <a:bodyPr wrap="none" rtlCol="0" anchor="t">
            <a:spAutoFit/>
          </a:bodyPr>
          <a:lstStyle/>
          <a:p>
            <a:r>
              <a:rPr lang="en-US" altLang="zh-CN" sz="2400" b="1" dirty="0">
                <a:solidFill>
                  <a:srgbClr val="CC0099"/>
                </a:solidFill>
                <a:latin typeface="微软雅黑" panose="020B0503020204020204" pitchFamily="34" charset="-122"/>
                <a:ea typeface="微软雅黑" panose="020B0503020204020204" pitchFamily="34" charset="-122"/>
                <a:sym typeface="+mn-ea"/>
              </a:rPr>
              <a:t>网址：</a:t>
            </a:r>
            <a:r>
              <a:rPr lang="en-US" altLang="zh-CN" sz="2400" b="1" dirty="0">
                <a:solidFill>
                  <a:srgbClr val="CC0099"/>
                </a:solidFill>
                <a:sym typeface="+mn-ea"/>
              </a:rPr>
              <a:t>http://www.</a:t>
            </a:r>
            <a:r>
              <a:rPr lang="zh-CN" altLang="en-US" sz="2400" b="1" dirty="0">
                <a:solidFill>
                  <a:srgbClr val="CC0099"/>
                </a:solidFill>
                <a:sym typeface="+mn-ea"/>
              </a:rPr>
              <a:t> </a:t>
            </a:r>
            <a:r>
              <a:rPr lang="en-US" altLang="zh-CN" sz="2400" b="1" dirty="0">
                <a:solidFill>
                  <a:srgbClr val="CC0099"/>
                </a:solidFill>
                <a:sym typeface="+mn-ea"/>
              </a:rPr>
              <a:t>PaddlePaddle.org</a:t>
            </a:r>
          </a:p>
        </p:txBody>
      </p:sp>
      <p:sp>
        <p:nvSpPr>
          <p:cNvPr id="15" name="Shape 96"/>
          <p:cNvSpPr>
            <a:spLocks noChangeArrowheads="1"/>
          </p:cNvSpPr>
          <p:nvPr/>
        </p:nvSpPr>
        <p:spPr bwMode="auto">
          <a:xfrm>
            <a:off x="156636" y="4928278"/>
            <a:ext cx="758825" cy="403924"/>
          </a:xfrm>
          <a:prstGeom prst="roundRect">
            <a:avLst/>
          </a:prstGeom>
          <a:solidFill>
            <a:schemeClr val="accent6"/>
          </a:solidFill>
          <a:ln>
            <a:noFill/>
          </a:ln>
        </p:spPr>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V0.10</a:t>
            </a:r>
          </a:p>
        </p:txBody>
      </p:sp>
      <p:sp>
        <p:nvSpPr>
          <p:cNvPr id="30" name="圆角矩形 29"/>
          <p:cNvSpPr/>
          <p:nvPr/>
        </p:nvSpPr>
        <p:spPr>
          <a:xfrm>
            <a:off x="3000486" y="6186934"/>
            <a:ext cx="5447144" cy="4987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CC0099"/>
                </a:solidFill>
                <a:latin typeface="微软雅黑" panose="020B0503020204020204" pitchFamily="34" charset="-122"/>
                <a:ea typeface="微软雅黑" panose="020B0503020204020204" pitchFamily="34" charset="-122"/>
              </a:rPr>
              <a:t>飞桨</a:t>
            </a:r>
            <a:r>
              <a:rPr lang="en-US" altLang="zh-CN" sz="2000" b="1" dirty="0">
                <a:solidFill>
                  <a:srgbClr val="CC0099"/>
                </a:solidFill>
                <a:latin typeface="微软雅黑" panose="020B0503020204020204" pitchFamily="34" charset="-122"/>
                <a:ea typeface="微软雅黑" panose="020B0503020204020204" pitchFamily="34" charset="-122"/>
              </a:rPr>
              <a:t>PaddlePaddle</a:t>
            </a:r>
            <a:r>
              <a:rPr lang="zh-CN" altLang="en-US" sz="2000" b="1" dirty="0">
                <a:solidFill>
                  <a:srgbClr val="CC0099"/>
                </a:solidFill>
                <a:latin typeface="微软雅黑" panose="020B0503020204020204" pitchFamily="34" charset="-122"/>
                <a:ea typeface="微软雅黑" panose="020B0503020204020204" pitchFamily="34" charset="-122"/>
              </a:rPr>
              <a:t>一直在持续更新版本！</a:t>
            </a:r>
          </a:p>
        </p:txBody>
      </p:sp>
      <p:sp>
        <p:nvSpPr>
          <p:cNvPr id="23" name="Shape 96"/>
          <p:cNvSpPr>
            <a:spLocks noChangeArrowheads="1"/>
          </p:cNvSpPr>
          <p:nvPr/>
        </p:nvSpPr>
        <p:spPr bwMode="auto">
          <a:xfrm>
            <a:off x="1116121" y="4927643"/>
            <a:ext cx="758825" cy="403924"/>
          </a:xfrm>
          <a:prstGeom prst="roundRect">
            <a:avLst/>
          </a:prstGeom>
          <a:solidFill>
            <a:schemeClr val="accent6"/>
          </a:solidFill>
          <a:ln>
            <a:noFill/>
          </a:ln>
        </p:spPr>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V0.11</a:t>
            </a:r>
          </a:p>
        </p:txBody>
      </p:sp>
      <p:sp>
        <p:nvSpPr>
          <p:cNvPr id="29" name="Shape 96"/>
          <p:cNvSpPr>
            <a:spLocks noChangeArrowheads="1"/>
          </p:cNvSpPr>
          <p:nvPr/>
        </p:nvSpPr>
        <p:spPr bwMode="auto">
          <a:xfrm>
            <a:off x="2160696" y="4923198"/>
            <a:ext cx="758825" cy="403924"/>
          </a:xfrm>
          <a:prstGeom prst="roundRect">
            <a:avLst/>
          </a:prstGeom>
          <a:solidFill>
            <a:schemeClr val="accent6"/>
          </a:solidFill>
          <a:ln>
            <a:noFill/>
          </a:ln>
        </p:spPr>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V0.12</a:t>
            </a:r>
          </a:p>
        </p:txBody>
      </p:sp>
      <p:sp>
        <p:nvSpPr>
          <p:cNvPr id="31" name="Shape 96"/>
          <p:cNvSpPr>
            <a:spLocks noChangeArrowheads="1"/>
          </p:cNvSpPr>
          <p:nvPr/>
        </p:nvSpPr>
        <p:spPr bwMode="auto">
          <a:xfrm>
            <a:off x="3154734" y="4919388"/>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V0.13</a:t>
            </a:r>
          </a:p>
        </p:txBody>
      </p:sp>
      <p:sp>
        <p:nvSpPr>
          <p:cNvPr id="32" name="Shape 96"/>
          <p:cNvSpPr>
            <a:spLocks noChangeArrowheads="1"/>
          </p:cNvSpPr>
          <p:nvPr/>
        </p:nvSpPr>
        <p:spPr bwMode="auto">
          <a:xfrm>
            <a:off x="4064734" y="4919388"/>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V0.14</a:t>
            </a:r>
          </a:p>
        </p:txBody>
      </p:sp>
      <p:sp>
        <p:nvSpPr>
          <p:cNvPr id="33" name="Shape 96"/>
          <p:cNvSpPr>
            <a:spLocks noChangeArrowheads="1"/>
          </p:cNvSpPr>
          <p:nvPr/>
        </p:nvSpPr>
        <p:spPr bwMode="auto">
          <a:xfrm>
            <a:off x="5003953" y="4919388"/>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V0.15</a:t>
            </a:r>
          </a:p>
        </p:txBody>
      </p:sp>
      <p:sp>
        <p:nvSpPr>
          <p:cNvPr id="35" name="Shape 96"/>
          <p:cNvSpPr>
            <a:spLocks noChangeArrowheads="1"/>
          </p:cNvSpPr>
          <p:nvPr/>
        </p:nvSpPr>
        <p:spPr bwMode="auto">
          <a:xfrm>
            <a:off x="5952375" y="4920023"/>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V1.0</a:t>
            </a:r>
          </a:p>
        </p:txBody>
      </p:sp>
      <p:sp>
        <p:nvSpPr>
          <p:cNvPr id="36" name="Shape 96"/>
          <p:cNvSpPr>
            <a:spLocks noChangeArrowheads="1"/>
          </p:cNvSpPr>
          <p:nvPr/>
        </p:nvSpPr>
        <p:spPr bwMode="auto">
          <a:xfrm>
            <a:off x="6945855" y="4919388"/>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V1.1</a:t>
            </a:r>
          </a:p>
        </p:txBody>
      </p:sp>
      <p:sp>
        <p:nvSpPr>
          <p:cNvPr id="37" name="Shape 96"/>
          <p:cNvSpPr>
            <a:spLocks noChangeArrowheads="1"/>
          </p:cNvSpPr>
          <p:nvPr/>
        </p:nvSpPr>
        <p:spPr bwMode="auto">
          <a:xfrm>
            <a:off x="7930463" y="4919388"/>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V1.2</a:t>
            </a:r>
          </a:p>
        </p:txBody>
      </p:sp>
      <p:sp>
        <p:nvSpPr>
          <p:cNvPr id="38" name="Shape 96"/>
          <p:cNvSpPr>
            <a:spLocks noChangeArrowheads="1"/>
          </p:cNvSpPr>
          <p:nvPr/>
        </p:nvSpPr>
        <p:spPr bwMode="auto">
          <a:xfrm>
            <a:off x="8920124" y="4930183"/>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1800"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V1.3</a:t>
            </a:r>
          </a:p>
        </p:txBody>
      </p:sp>
      <p:sp>
        <p:nvSpPr>
          <p:cNvPr id="39" name="Shape 96"/>
          <p:cNvSpPr>
            <a:spLocks noChangeArrowheads="1"/>
          </p:cNvSpPr>
          <p:nvPr/>
        </p:nvSpPr>
        <p:spPr bwMode="auto">
          <a:xfrm>
            <a:off x="9962422" y="4919388"/>
            <a:ext cx="758825" cy="4039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p>
            <a:pPr algn="ctr">
              <a:spcBef>
                <a:spcPct val="0"/>
              </a:spcBef>
            </a:pPr>
            <a:r>
              <a:rPr lang="en-US" altLang="zh-CN"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V1.4</a:t>
            </a:r>
          </a:p>
        </p:txBody>
      </p:sp>
      <p:sp>
        <p:nvSpPr>
          <p:cNvPr id="27" name="Shape 96"/>
          <p:cNvSpPr>
            <a:spLocks noChangeArrowheads="1"/>
          </p:cNvSpPr>
          <p:nvPr/>
        </p:nvSpPr>
        <p:spPr bwMode="auto">
          <a:xfrm>
            <a:off x="10908041" y="4915734"/>
            <a:ext cx="758825" cy="403924"/>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lIns="44386" tIns="44386" rIns="44386" bIns="44386" anchor="ctr">
            <a:spAutoFit/>
          </a:bodyPr>
          <a:lstStyle/>
          <a:p>
            <a:pPr algn="ctr">
              <a:spcBef>
                <a:spcPct val="0"/>
              </a:spcBef>
            </a:pPr>
            <a:r>
              <a:rPr lang="en-US" altLang="zh-CN" b="1" dirty="0">
                <a:solidFill>
                  <a:srgbClr val="FFFFFF"/>
                </a:solidFill>
                <a:latin typeface="华文黑体" panose="02010600040101010101" pitchFamily="2" charset="-122"/>
                <a:ea typeface="华文黑体" panose="02010600040101010101" pitchFamily="2" charset="-122"/>
                <a:cs typeface="华文黑体" panose="02010600040101010101" pitchFamily="2" charset="-122"/>
              </a:rPr>
              <a:t>V1.5</a:t>
            </a:r>
          </a:p>
        </p:txBody>
      </p:sp>
      <p:sp>
        <p:nvSpPr>
          <p:cNvPr id="41" name="云形标注 40"/>
          <p:cNvSpPr/>
          <p:nvPr/>
        </p:nvSpPr>
        <p:spPr>
          <a:xfrm>
            <a:off x="8689289" y="3843444"/>
            <a:ext cx="3247062" cy="685357"/>
          </a:xfrm>
          <a:prstGeom prst="cloudCallout">
            <a:avLst>
              <a:gd name="adj1" fmla="val 26461"/>
              <a:gd name="adj2" fmla="val 10169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rgbClr val="7030A0"/>
                </a:solidFill>
                <a:latin typeface="微软雅黑" panose="020B0503020204020204" pitchFamily="34" charset="-122"/>
                <a:ea typeface="微软雅黑" panose="020B0503020204020204" pitchFamily="34" charset="-122"/>
              </a:rPr>
              <a:t>7</a:t>
            </a:r>
            <a:r>
              <a:rPr lang="zh-CN" altLang="en-US" sz="2000" b="1" dirty="0">
                <a:solidFill>
                  <a:srgbClr val="7030A0"/>
                </a:solidFill>
                <a:latin typeface="微软雅黑" panose="020B0503020204020204" pitchFamily="34" charset="-122"/>
                <a:ea typeface="微软雅黑" panose="020B0503020204020204" pitchFamily="34" charset="-122"/>
              </a:rPr>
              <a:t>月</a:t>
            </a:r>
            <a:r>
              <a:rPr lang="en-US" altLang="zh-CN" sz="2000" b="1" dirty="0">
                <a:solidFill>
                  <a:srgbClr val="7030A0"/>
                </a:solidFill>
                <a:latin typeface="微软雅黑" panose="020B0503020204020204" pitchFamily="34" charset="-122"/>
                <a:ea typeface="微软雅黑" panose="020B0503020204020204" pitchFamily="34" charset="-122"/>
              </a:rPr>
              <a:t>1</a:t>
            </a:r>
            <a:r>
              <a:rPr lang="zh-CN" altLang="en-US" sz="2000" b="1" dirty="0" smtClean="0">
                <a:solidFill>
                  <a:srgbClr val="7030A0"/>
                </a:solidFill>
                <a:latin typeface="微软雅黑" panose="020B0503020204020204" pitchFamily="34" charset="-122"/>
                <a:ea typeface="微软雅黑" panose="020B0503020204020204" pitchFamily="34" charset="-122"/>
              </a:rPr>
              <a:t>日新发布</a:t>
            </a:r>
            <a:r>
              <a:rPr lang="zh-CN" altLang="en-US" sz="2000" b="1" dirty="0">
                <a:solidFill>
                  <a:srgbClr val="7030A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738339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6179820"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飞桨的全景</a:t>
            </a:r>
          </a:p>
        </p:txBody>
      </p:sp>
      <p:sp>
        <p:nvSpPr>
          <p:cNvPr id="5" name="文本框 4"/>
          <p:cNvSpPr txBox="1"/>
          <p:nvPr/>
        </p:nvSpPr>
        <p:spPr>
          <a:xfrm>
            <a:off x="635635" y="1319530"/>
            <a:ext cx="10936255" cy="1200329"/>
          </a:xfrm>
          <a:prstGeom prst="rect">
            <a:avLst/>
          </a:prstGeom>
          <a:noFill/>
        </p:spPr>
        <p:txBody>
          <a:bodyPr wrap="square" rtlCol="0" anchor="t">
            <a:spAutoFit/>
          </a:bodyPr>
          <a:lstStyle/>
          <a:p>
            <a:pPr indent="360045">
              <a:lnSpc>
                <a:spcPct val="150000"/>
              </a:lnSpc>
            </a:pPr>
            <a:r>
              <a:rPr lang="zh-CN" altLang="en-US" sz="2400" dirty="0" smtClean="0">
                <a:latin typeface="微软雅黑" panose="020B0503020204020204" pitchFamily="34" charset="-122"/>
                <a:ea typeface="微软雅黑" panose="020B0503020204020204" pitchFamily="34" charset="-122"/>
              </a:rPr>
              <a:t>飞桨</a:t>
            </a:r>
            <a:r>
              <a:rPr lang="en-US" altLang="zh-CN" sz="2400" dirty="0" smtClean="0">
                <a:latin typeface="微软雅黑" panose="020B0503020204020204" pitchFamily="34" charset="-122"/>
                <a:ea typeface="微软雅黑" panose="020B0503020204020204" pitchFamily="34" charset="-122"/>
              </a:rPr>
              <a:t>PaddlePaddle</a:t>
            </a:r>
            <a:r>
              <a:rPr lang="zh-CN" altLang="en-US" sz="2400" dirty="0" smtClean="0">
                <a:latin typeface="微软雅黑" panose="020B0503020204020204" pitchFamily="34" charset="-122"/>
                <a:ea typeface="微软雅黑" panose="020B0503020204020204" pitchFamily="34" charset="-122"/>
              </a:rPr>
              <a:t>不仅</a:t>
            </a:r>
            <a:r>
              <a:rPr lang="zh-CN" altLang="en-US" sz="2400" dirty="0">
                <a:latin typeface="微软雅黑" panose="020B0503020204020204" pitchFamily="34" charset="-122"/>
                <a:ea typeface="微软雅黑" panose="020B0503020204020204" pitchFamily="34" charset="-122"/>
              </a:rPr>
              <a:t>包含</a:t>
            </a:r>
            <a:r>
              <a:rPr lang="zh-CN" altLang="en-US" sz="2400" dirty="0">
                <a:solidFill>
                  <a:srgbClr val="FF0000"/>
                </a:solidFill>
                <a:latin typeface="微软雅黑" panose="020B0503020204020204" pitchFamily="34" charset="-122"/>
                <a:ea typeface="微软雅黑" panose="020B0503020204020204" pitchFamily="34" charset="-122"/>
              </a:rPr>
              <a:t>深度学习框架</a:t>
            </a:r>
            <a:r>
              <a:rPr lang="zh-CN" altLang="en-US" sz="2400" dirty="0">
                <a:latin typeface="微软雅黑" panose="020B0503020204020204" pitchFamily="34" charset="-122"/>
                <a:ea typeface="微软雅黑" panose="020B0503020204020204" pitchFamily="34" charset="-122"/>
              </a:rPr>
              <a:t>，还提供了一整套紧密关联、灵活组合的完整</a:t>
            </a:r>
            <a:r>
              <a:rPr lang="zh-CN" altLang="en-US" sz="2400" dirty="0">
                <a:solidFill>
                  <a:srgbClr val="FF0000"/>
                </a:solidFill>
                <a:latin typeface="微软雅黑" panose="020B0503020204020204" pitchFamily="34" charset="-122"/>
                <a:ea typeface="微软雅黑" panose="020B0503020204020204" pitchFamily="34" charset="-122"/>
              </a:rPr>
              <a:t>工具组件</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服务平台</a:t>
            </a:r>
            <a:r>
              <a:rPr lang="zh-CN" altLang="en-US" sz="2400" dirty="0">
                <a:latin typeface="微软雅黑" panose="020B0503020204020204" pitchFamily="34" charset="-122"/>
                <a:ea typeface="微软雅黑" panose="020B0503020204020204" pitchFamily="34" charset="-122"/>
              </a:rPr>
              <a:t>，有利于深度学习技术的</a:t>
            </a:r>
            <a:r>
              <a:rPr lang="zh-CN" altLang="en-US" sz="2400" dirty="0">
                <a:solidFill>
                  <a:srgbClr val="FF0000"/>
                </a:solidFill>
                <a:latin typeface="微软雅黑" panose="020B0503020204020204" pitchFamily="34" charset="-122"/>
                <a:ea typeface="微软雅黑" panose="020B0503020204020204" pitchFamily="34" charset="-122"/>
              </a:rPr>
              <a:t>应用</a:t>
            </a:r>
            <a:r>
              <a:rPr lang="zh-CN" altLang="en-US" sz="2400" dirty="0" smtClean="0">
                <a:solidFill>
                  <a:srgbClr val="FF0000"/>
                </a:solidFill>
                <a:latin typeface="微软雅黑" panose="020B0503020204020204" pitchFamily="34" charset="-122"/>
                <a:ea typeface="微软雅黑" panose="020B0503020204020204" pitchFamily="34" charset="-122"/>
              </a:rPr>
              <a:t>落地</a:t>
            </a:r>
            <a:r>
              <a:rPr lang="zh-CN" altLang="en-US" sz="2200" dirty="0" smtClean="0">
                <a:solidFill>
                  <a:srgbClr val="000000"/>
                </a:solidFill>
                <a:latin typeface="微软雅黑" panose="020B0503020204020204" pitchFamily="34" charset="-122"/>
                <a:ea typeface="微软雅黑" panose="020B0503020204020204" pitchFamily="34" charset="-122"/>
                <a:sym typeface="+mn-ea"/>
              </a:rPr>
              <a:t>。</a:t>
            </a:r>
            <a:endParaRPr lang="zh-CN" altLang="en-US" sz="2200" dirty="0">
              <a:solidFill>
                <a:srgbClr val="000000"/>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1873460" y="2870632"/>
            <a:ext cx="8460604" cy="2623355"/>
          </a:xfrm>
          <a:prstGeom prst="rect">
            <a:avLst/>
          </a:prstGeom>
        </p:spPr>
      </p:pic>
      <p:sp>
        <p:nvSpPr>
          <p:cNvPr id="6" name="文本框 5"/>
          <p:cNvSpPr txBox="1"/>
          <p:nvPr/>
        </p:nvSpPr>
        <p:spPr>
          <a:xfrm>
            <a:off x="2709389" y="5493987"/>
            <a:ext cx="6215540" cy="540341"/>
          </a:xfrm>
          <a:prstGeom prst="rect">
            <a:avLst/>
          </a:prstGeom>
          <a:noFill/>
        </p:spPr>
        <p:txBody>
          <a:bodyPr wrap="square" rtlCol="0" anchor="t">
            <a:spAutoFit/>
          </a:bodyPr>
          <a:lstStyle/>
          <a:p>
            <a:pPr indent="360045">
              <a:lnSpc>
                <a:spcPct val="150000"/>
              </a:lnSpc>
            </a:pPr>
            <a:r>
              <a:rPr lang="zh-CN" altLang="en-US" sz="2200" b="1" dirty="0" smtClean="0">
                <a:solidFill>
                  <a:srgbClr val="CF54D3"/>
                </a:solidFill>
                <a:latin typeface="微软雅黑" panose="020B0503020204020204" pitchFamily="34" charset="-122"/>
                <a:ea typeface="微软雅黑" panose="020B0503020204020204" pitchFamily="34" charset="-122"/>
                <a:sym typeface="+mn-ea"/>
              </a:rPr>
              <a:t>基础框架</a:t>
            </a:r>
            <a:r>
              <a:rPr lang="en-US" altLang="zh-CN" sz="2200" b="1" dirty="0" smtClean="0">
                <a:solidFill>
                  <a:srgbClr val="CF54D3"/>
                </a:solidFill>
                <a:latin typeface="微软雅黑" panose="020B0503020204020204" pitchFamily="34" charset="-122"/>
                <a:ea typeface="微软雅黑" panose="020B0503020204020204" pitchFamily="34" charset="-122"/>
                <a:sym typeface="+mn-ea"/>
              </a:rPr>
              <a:t>-&gt;</a:t>
            </a:r>
            <a:r>
              <a:rPr lang="zh-CN" altLang="en-US" sz="2200" b="1" dirty="0" smtClean="0">
                <a:solidFill>
                  <a:srgbClr val="CF54D3"/>
                </a:solidFill>
                <a:latin typeface="微软雅黑" panose="020B0503020204020204" pitchFamily="34" charset="-122"/>
                <a:ea typeface="微软雅黑" panose="020B0503020204020204" pitchFamily="34" charset="-122"/>
                <a:sym typeface="+mn-ea"/>
              </a:rPr>
              <a:t>实验平台</a:t>
            </a:r>
            <a:r>
              <a:rPr lang="en-US" altLang="zh-CN" sz="2200" b="1" dirty="0" smtClean="0">
                <a:solidFill>
                  <a:srgbClr val="CF54D3"/>
                </a:solidFill>
                <a:latin typeface="微软雅黑" panose="020B0503020204020204" pitchFamily="34" charset="-122"/>
                <a:ea typeface="微软雅黑" panose="020B0503020204020204" pitchFamily="34" charset="-122"/>
                <a:sym typeface="+mn-ea"/>
              </a:rPr>
              <a:t>-&gt;</a:t>
            </a:r>
            <a:r>
              <a:rPr lang="zh-CN" altLang="en-US" sz="2200" b="1" dirty="0" smtClean="0">
                <a:solidFill>
                  <a:srgbClr val="CF54D3"/>
                </a:solidFill>
                <a:latin typeface="微软雅黑" panose="020B0503020204020204" pitchFamily="34" charset="-122"/>
                <a:ea typeface="微软雅黑" panose="020B0503020204020204" pitchFamily="34" charset="-122"/>
                <a:sym typeface="+mn-ea"/>
              </a:rPr>
              <a:t>深度学习全功能套件</a:t>
            </a:r>
            <a:endParaRPr lang="zh-CN" altLang="en-US" sz="2200" b="1" dirty="0">
              <a:solidFill>
                <a:srgbClr val="CF54D3"/>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2936903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39240" y="400050"/>
            <a:ext cx="6179820"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飞桨的全景</a:t>
            </a:r>
          </a:p>
        </p:txBody>
      </p:sp>
      <p:sp>
        <p:nvSpPr>
          <p:cNvPr id="5" name="文本框 4"/>
          <p:cNvSpPr txBox="1"/>
          <p:nvPr/>
        </p:nvSpPr>
        <p:spPr>
          <a:xfrm>
            <a:off x="635635" y="1319530"/>
            <a:ext cx="10936255" cy="1200329"/>
          </a:xfrm>
          <a:prstGeom prst="rect">
            <a:avLst/>
          </a:prstGeom>
          <a:noFill/>
        </p:spPr>
        <p:txBody>
          <a:bodyPr wrap="square" rtlCol="0" anchor="t">
            <a:spAutoFit/>
          </a:bodyPr>
          <a:lstStyle/>
          <a:p>
            <a:pPr indent="360045">
              <a:lnSpc>
                <a:spcPct val="150000"/>
              </a:lnSpc>
            </a:pPr>
            <a:r>
              <a:rPr lang="zh-CN" altLang="en-US" sz="2400" dirty="0" smtClean="0">
                <a:latin typeface="微软雅黑" panose="020B0503020204020204" pitchFamily="34" charset="-122"/>
                <a:ea typeface="微软雅黑" panose="020B0503020204020204" pitchFamily="34" charset="-122"/>
              </a:rPr>
              <a:t>飞桨</a:t>
            </a:r>
            <a:r>
              <a:rPr lang="en-US" altLang="zh-CN" sz="2400" dirty="0" smtClean="0">
                <a:latin typeface="微软雅黑" panose="020B0503020204020204" pitchFamily="34" charset="-122"/>
                <a:ea typeface="微软雅黑" panose="020B0503020204020204" pitchFamily="34" charset="-122"/>
              </a:rPr>
              <a:t>PaddlePaddle</a:t>
            </a:r>
            <a:r>
              <a:rPr lang="zh-CN" altLang="en-US" sz="2400" dirty="0" smtClean="0">
                <a:latin typeface="微软雅黑" panose="020B0503020204020204" pitchFamily="34" charset="-122"/>
                <a:ea typeface="微软雅黑" panose="020B0503020204020204" pitchFamily="34" charset="-122"/>
              </a:rPr>
              <a:t>不仅</a:t>
            </a:r>
            <a:r>
              <a:rPr lang="zh-CN" altLang="en-US" sz="2400" dirty="0">
                <a:latin typeface="微软雅黑" panose="020B0503020204020204" pitchFamily="34" charset="-122"/>
                <a:ea typeface="微软雅黑" panose="020B0503020204020204" pitchFamily="34" charset="-122"/>
              </a:rPr>
              <a:t>包含</a:t>
            </a:r>
            <a:r>
              <a:rPr lang="zh-CN" altLang="en-US" sz="2400" dirty="0">
                <a:solidFill>
                  <a:srgbClr val="FF0000"/>
                </a:solidFill>
                <a:latin typeface="微软雅黑" panose="020B0503020204020204" pitchFamily="34" charset="-122"/>
                <a:ea typeface="微软雅黑" panose="020B0503020204020204" pitchFamily="34" charset="-122"/>
              </a:rPr>
              <a:t>深度学习框架</a:t>
            </a:r>
            <a:r>
              <a:rPr lang="zh-CN" altLang="en-US" sz="2400" dirty="0">
                <a:latin typeface="微软雅黑" panose="020B0503020204020204" pitchFamily="34" charset="-122"/>
                <a:ea typeface="微软雅黑" panose="020B0503020204020204" pitchFamily="34" charset="-122"/>
              </a:rPr>
              <a:t>，还提供了一整套紧密关联、灵活组合的完整</a:t>
            </a:r>
            <a:r>
              <a:rPr lang="zh-CN" altLang="en-US" sz="2400" dirty="0">
                <a:solidFill>
                  <a:srgbClr val="FF0000"/>
                </a:solidFill>
                <a:latin typeface="微软雅黑" panose="020B0503020204020204" pitchFamily="34" charset="-122"/>
                <a:ea typeface="微软雅黑" panose="020B0503020204020204" pitchFamily="34" charset="-122"/>
              </a:rPr>
              <a:t>工具组件</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服务平台</a:t>
            </a:r>
            <a:r>
              <a:rPr lang="zh-CN" altLang="en-US" sz="2400" dirty="0">
                <a:latin typeface="微软雅黑" panose="020B0503020204020204" pitchFamily="34" charset="-122"/>
                <a:ea typeface="微软雅黑" panose="020B0503020204020204" pitchFamily="34" charset="-122"/>
              </a:rPr>
              <a:t>，有利于深度学习技术的</a:t>
            </a:r>
            <a:r>
              <a:rPr lang="zh-CN" altLang="en-US" sz="2400" dirty="0">
                <a:solidFill>
                  <a:srgbClr val="FF0000"/>
                </a:solidFill>
                <a:latin typeface="微软雅黑" panose="020B0503020204020204" pitchFamily="34" charset="-122"/>
                <a:ea typeface="微软雅黑" panose="020B0503020204020204" pitchFamily="34" charset="-122"/>
              </a:rPr>
              <a:t>应用</a:t>
            </a:r>
            <a:r>
              <a:rPr lang="zh-CN" altLang="en-US" sz="2400" dirty="0" smtClean="0">
                <a:solidFill>
                  <a:srgbClr val="FF0000"/>
                </a:solidFill>
                <a:latin typeface="微软雅黑" panose="020B0503020204020204" pitchFamily="34" charset="-122"/>
                <a:ea typeface="微软雅黑" panose="020B0503020204020204" pitchFamily="34" charset="-122"/>
              </a:rPr>
              <a:t>落地</a:t>
            </a:r>
            <a:r>
              <a:rPr lang="zh-CN" altLang="en-US" sz="2200" dirty="0" smtClean="0">
                <a:solidFill>
                  <a:srgbClr val="000000"/>
                </a:solidFill>
                <a:latin typeface="微软雅黑" panose="020B0503020204020204" pitchFamily="34" charset="-122"/>
                <a:ea typeface="微软雅黑" panose="020B0503020204020204" pitchFamily="34" charset="-122"/>
                <a:sym typeface="+mn-ea"/>
              </a:rPr>
              <a:t>。</a:t>
            </a:r>
            <a:endParaRPr lang="zh-CN" altLang="en-US" sz="2200" dirty="0">
              <a:solidFill>
                <a:srgbClr val="000000"/>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739641" y="2454555"/>
            <a:ext cx="10833593" cy="4343443"/>
            <a:chOff x="635635" y="2957314"/>
            <a:chExt cx="7690014" cy="3076970"/>
          </a:xfrm>
        </p:grpSpPr>
        <p:sp>
          <p:nvSpPr>
            <p:cNvPr id="8" name="矩形 45"/>
            <p:cNvSpPr/>
            <p:nvPr/>
          </p:nvSpPr>
          <p:spPr>
            <a:xfrm>
              <a:off x="3781893" y="2959968"/>
              <a:ext cx="2197612" cy="553841"/>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72"/>
            <p:cNvSpPr/>
            <p:nvPr/>
          </p:nvSpPr>
          <p:spPr>
            <a:xfrm>
              <a:off x="5002189" y="5638758"/>
              <a:ext cx="779075" cy="389074"/>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53"/>
            <p:cNvSpPr/>
            <p:nvPr/>
          </p:nvSpPr>
          <p:spPr>
            <a:xfrm>
              <a:off x="5830871" y="5629063"/>
              <a:ext cx="779076" cy="398769"/>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54"/>
            <p:cNvSpPr/>
            <p:nvPr/>
          </p:nvSpPr>
          <p:spPr>
            <a:xfrm>
              <a:off x="6650469" y="5621047"/>
              <a:ext cx="779075" cy="40678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55"/>
            <p:cNvSpPr/>
            <p:nvPr/>
          </p:nvSpPr>
          <p:spPr>
            <a:xfrm>
              <a:off x="7526029" y="5621047"/>
              <a:ext cx="740289" cy="40678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2"/>
            <p:cNvSpPr/>
            <p:nvPr/>
          </p:nvSpPr>
          <p:spPr>
            <a:xfrm>
              <a:off x="4123968" y="5632307"/>
              <a:ext cx="805232" cy="401977"/>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0F9D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59"/>
            <p:cNvSpPr/>
            <p:nvPr/>
          </p:nvSpPr>
          <p:spPr>
            <a:xfrm>
              <a:off x="1481140" y="5638177"/>
              <a:ext cx="819949" cy="390236"/>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50"/>
            <p:cNvSpPr/>
            <p:nvPr/>
          </p:nvSpPr>
          <p:spPr>
            <a:xfrm>
              <a:off x="2355987" y="5638177"/>
              <a:ext cx="819949" cy="390236"/>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43"/>
            <p:cNvSpPr/>
            <p:nvPr/>
          </p:nvSpPr>
          <p:spPr>
            <a:xfrm>
              <a:off x="3247303" y="4740590"/>
              <a:ext cx="1681898" cy="36956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44"/>
            <p:cNvSpPr/>
            <p:nvPr/>
          </p:nvSpPr>
          <p:spPr>
            <a:xfrm>
              <a:off x="5012380" y="4742481"/>
              <a:ext cx="1597568" cy="36956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42"/>
            <p:cNvSpPr/>
            <p:nvPr/>
          </p:nvSpPr>
          <p:spPr>
            <a:xfrm>
              <a:off x="1481141" y="4742481"/>
              <a:ext cx="1694796" cy="36956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71"/>
            <p:cNvSpPr/>
            <p:nvPr/>
          </p:nvSpPr>
          <p:spPr>
            <a:xfrm>
              <a:off x="3241666" y="5632307"/>
              <a:ext cx="824315" cy="401977"/>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D966"/>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7"/>
            <p:cNvSpPr/>
            <p:nvPr/>
          </p:nvSpPr>
          <p:spPr>
            <a:xfrm>
              <a:off x="1481140" y="5187581"/>
              <a:ext cx="1694797" cy="369565"/>
            </a:xfrm>
            <a:prstGeom prst="rect">
              <a:avLst/>
            </a:prstGeom>
            <a:solidFill>
              <a:srgbClr val="3259CA"/>
            </a:solidFill>
            <a:ln w="12700">
              <a:noFill/>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70"/>
            <p:cNvSpPr/>
            <p:nvPr/>
          </p:nvSpPr>
          <p:spPr>
            <a:xfrm>
              <a:off x="5000530" y="5187581"/>
              <a:ext cx="3260382" cy="369565"/>
            </a:xfrm>
            <a:prstGeom prst="rect">
              <a:avLst/>
            </a:prstGeom>
            <a:solidFill>
              <a:srgbClr val="3259CA"/>
            </a:solidFill>
            <a:ln w="12700">
              <a:noFill/>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9"/>
            <p:cNvSpPr/>
            <p:nvPr/>
          </p:nvSpPr>
          <p:spPr>
            <a:xfrm>
              <a:off x="3240836" y="5187581"/>
              <a:ext cx="1694797" cy="369565"/>
            </a:xfrm>
            <a:prstGeom prst="rect">
              <a:avLst/>
            </a:prstGeom>
            <a:solidFill>
              <a:srgbClr val="3259CA"/>
            </a:solidFill>
            <a:ln w="12700">
              <a:noFill/>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p:cNvSpPr/>
            <p:nvPr/>
          </p:nvSpPr>
          <p:spPr>
            <a:xfrm>
              <a:off x="1481140" y="4300619"/>
              <a:ext cx="6779774" cy="369565"/>
            </a:xfrm>
            <a:prstGeom prst="rect">
              <a:avLst/>
            </a:prstGeom>
            <a:solidFill>
              <a:srgbClr val="3259CA"/>
            </a:solidFill>
            <a:ln w="12700">
              <a:solidFill>
                <a:srgbClr val="16227B"/>
              </a:solidFill>
              <a:miter lim="400000"/>
            </a:ln>
          </p:spPr>
          <p:txBody>
            <a:bodyPr lIns="12905" tIns="12905" rIns="12905" bIns="12905" anchor="ctr"/>
            <a:lstStyle/>
            <a:p>
              <a:pPr algn="ctr" defTabSz="247941">
                <a:lnSpc>
                  <a:spcPct val="120000"/>
                </a:lnSpc>
                <a:defRPr sz="4400" b="0">
                  <a:solidFill>
                    <a:srgbClr val="FFFFFF"/>
                  </a:solidFill>
                </a:defRPr>
              </a:pPr>
              <a:endParaRPr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模型库"/>
            <p:cNvSpPr txBox="1"/>
            <p:nvPr/>
          </p:nvSpPr>
          <p:spPr>
            <a:xfrm>
              <a:off x="1481140" y="4257968"/>
              <a:ext cx="6779774" cy="454867"/>
            </a:xfrm>
            <a:prstGeom prst="rect">
              <a:avLst/>
            </a:prstGeom>
            <a:ln w="3175">
              <a:miter lim="400000"/>
            </a:ln>
            <a:extLst>
              <a:ext uri="{C572A759-6A51-4108-AA02-DFA0A04FC94B}">
                <ma14:wrappingTextBoxFlag xmlns:ma14="http://schemas.microsoft.com/office/mac/drawingml/2011/main" xmlns="" val="1"/>
              </a:ext>
            </a:extLst>
          </p:spPr>
          <p:txBody>
            <a:bodyPr lIns="12905" tIns="12905" rIns="12905" bIns="12905" anchor="ctr"/>
            <a:lstStyle>
              <a:lvl1pPr defTabSz="743959">
                <a:defRPr sz="3400" b="0" spc="680">
                  <a:solidFill>
                    <a:srgbClr val="FFFFFF"/>
                  </a:solidFill>
                  <a:latin typeface="PingFang SC Regular"/>
                  <a:ea typeface="PingFang SC Regular"/>
                  <a:cs typeface="PingFang SC Regular"/>
                  <a:sym typeface="PingFang SC Regular"/>
                </a:defRPr>
              </a:lvl1pPr>
            </a:lstStyle>
            <a:p>
              <a:pPr algn="ctr">
                <a:lnSpc>
                  <a:spcPct val="120000"/>
                </a:lnSpc>
              </a:pPr>
              <a:r>
                <a:rPr sz="1400" spc="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模型库</a:t>
              </a:r>
            </a:p>
          </p:txBody>
        </p:sp>
        <p:sp>
          <p:nvSpPr>
            <p:cNvPr id="26" name="矩形 61"/>
            <p:cNvSpPr/>
            <p:nvPr/>
          </p:nvSpPr>
          <p:spPr>
            <a:xfrm>
              <a:off x="635635" y="2959462"/>
              <a:ext cx="778581" cy="554347"/>
            </a:xfrm>
            <a:prstGeom prst="rect">
              <a:avLst/>
            </a:prstGeom>
            <a:solidFill>
              <a:srgbClr val="13255C"/>
            </a:solidFill>
            <a:ln w="12700">
              <a:miter lim="400000"/>
            </a:ln>
          </p:spPr>
          <p:txBody>
            <a:bodyPr lIns="12905" tIns="12905" rIns="12905" bIns="12905" anchor="ctr"/>
            <a:lstStyle/>
            <a:p>
              <a:pPr algn="ctr">
                <a:lnSpc>
                  <a:spcPct val="120000"/>
                </a:lnSpc>
                <a:defRPr sz="3000" b="0">
                  <a:solidFill>
                    <a:srgbClr val="FFFFFF"/>
                  </a:solidFill>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0"/>
            <p:cNvSpPr/>
            <p:nvPr/>
          </p:nvSpPr>
          <p:spPr>
            <a:xfrm>
              <a:off x="635635" y="3593335"/>
              <a:ext cx="778581" cy="620111"/>
            </a:xfrm>
            <a:prstGeom prst="rect">
              <a:avLst/>
            </a:prstGeom>
            <a:solidFill>
              <a:srgbClr val="13255C"/>
            </a:solidFill>
            <a:ln w="12700">
              <a:miter lim="400000"/>
            </a:ln>
          </p:spPr>
          <p:txBody>
            <a:bodyPr lIns="12905" tIns="12905" rIns="12905" bIns="12905" anchor="ctr"/>
            <a:lstStyle/>
            <a:p>
              <a:pPr algn="ctr">
                <a:lnSpc>
                  <a:spcPct val="120000"/>
                </a:lnSpc>
                <a:defRPr sz="3000" b="0">
                  <a:solidFill>
                    <a:srgbClr val="FFFFFF"/>
                  </a:solidFill>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58"/>
            <p:cNvSpPr/>
            <p:nvPr/>
          </p:nvSpPr>
          <p:spPr>
            <a:xfrm>
              <a:off x="635635" y="4292972"/>
              <a:ext cx="778581" cy="1732024"/>
            </a:xfrm>
            <a:prstGeom prst="rect">
              <a:avLst/>
            </a:prstGeom>
            <a:solidFill>
              <a:srgbClr val="13255C"/>
            </a:solidFill>
            <a:ln w="12700">
              <a:noFill/>
              <a:miter lim="400000"/>
            </a:ln>
          </p:spPr>
          <p:txBody>
            <a:bodyPr lIns="12905" tIns="12905" rIns="12905" bIns="12905" anchor="ctr"/>
            <a:lstStyle/>
            <a:p>
              <a:pPr algn="ctr">
                <a:lnSpc>
                  <a:spcPct val="120000"/>
                </a:lnSpc>
                <a:defRPr sz="3000" b="0">
                  <a:solidFill>
                    <a:srgbClr val="FFFFFF"/>
                  </a:solidFill>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155"/>
            <p:cNvSpPr/>
            <p:nvPr/>
          </p:nvSpPr>
          <p:spPr>
            <a:xfrm>
              <a:off x="1481142" y="2961207"/>
              <a:ext cx="2216956" cy="553841"/>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49"/>
            <p:cNvSpPr/>
            <p:nvPr/>
          </p:nvSpPr>
          <p:spPr>
            <a:xfrm>
              <a:off x="6042096" y="3593781"/>
              <a:ext cx="1080000" cy="621133"/>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48"/>
            <p:cNvSpPr/>
            <p:nvPr/>
          </p:nvSpPr>
          <p:spPr>
            <a:xfrm>
              <a:off x="4905632" y="3592767"/>
              <a:ext cx="1080000" cy="621133"/>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47"/>
            <p:cNvSpPr/>
            <p:nvPr/>
          </p:nvSpPr>
          <p:spPr>
            <a:xfrm>
              <a:off x="3767993" y="3592313"/>
              <a:ext cx="1080000" cy="621133"/>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46"/>
            <p:cNvSpPr/>
            <p:nvPr/>
          </p:nvSpPr>
          <p:spPr>
            <a:xfrm>
              <a:off x="2629669" y="3583535"/>
              <a:ext cx="1080000" cy="631782"/>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D966"/>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147"/>
            <p:cNvSpPr/>
            <p:nvPr/>
          </p:nvSpPr>
          <p:spPr>
            <a:xfrm>
              <a:off x="1492715" y="3592767"/>
              <a:ext cx="1080000" cy="621133"/>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p:cNvSpPr txBox="1"/>
            <p:nvPr/>
          </p:nvSpPr>
          <p:spPr>
            <a:xfrm>
              <a:off x="1707233" y="5168398"/>
              <a:ext cx="1242611" cy="40793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spc="300">
                  <a:solidFill>
                    <a:srgbClr val="FFFFFF"/>
                  </a:solidFill>
                  <a:latin typeface="PingFang SC Regular"/>
                  <a:ea typeface="PingFang SC Regular"/>
                  <a:cs typeface="PingFang SC Regular"/>
                  <a:sym typeface="PingFang SC Regular"/>
                </a:defRPr>
              </a:lvl1pPr>
            </a:lstStyle>
            <a:p>
              <a:pPr algn="ctr">
                <a:lnSpc>
                  <a:spcPct val="120000"/>
                </a:lnSpc>
              </a:pPr>
              <a:r>
                <a:rPr sz="12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开发</a:t>
              </a:r>
              <a:endParaRPr sz="12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p:cNvSpPr txBox="1"/>
            <p:nvPr/>
          </p:nvSpPr>
          <p:spPr>
            <a:xfrm>
              <a:off x="1577912" y="5736637"/>
              <a:ext cx="588856" cy="193318"/>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动态图</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p:cNvSpPr txBox="1"/>
            <p:nvPr/>
          </p:nvSpPr>
          <p:spPr>
            <a:xfrm>
              <a:off x="2463590" y="5718566"/>
              <a:ext cx="588856" cy="229459"/>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静态图</a:t>
              </a:r>
            </a:p>
          </p:txBody>
        </p:sp>
        <p:sp>
          <p:nvSpPr>
            <p:cNvPr id="38" name="矩形"/>
            <p:cNvSpPr txBox="1"/>
            <p:nvPr/>
          </p:nvSpPr>
          <p:spPr>
            <a:xfrm>
              <a:off x="3466928" y="5168398"/>
              <a:ext cx="1242611" cy="40793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spc="300">
                  <a:solidFill>
                    <a:srgbClr val="FFFFFF"/>
                  </a:solidFill>
                  <a:latin typeface="PingFang SC Regular"/>
                  <a:ea typeface="PingFang SC Regular"/>
                  <a:cs typeface="PingFang SC Regular"/>
                  <a:sym typeface="PingFang SC Regular"/>
                </a:defRPr>
              </a:lvl1pPr>
            </a:lstStyle>
            <a:p>
              <a:pPr algn="ctr">
                <a:lnSpc>
                  <a:spcPct val="120000"/>
                </a:lnSpc>
              </a:pPr>
              <a:r>
                <a:rPr sz="1200" spc="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训练</a:t>
              </a:r>
            </a:p>
          </p:txBody>
        </p:sp>
        <p:sp>
          <p:nvSpPr>
            <p:cNvPr id="39" name="矩形"/>
            <p:cNvSpPr txBox="1"/>
            <p:nvPr/>
          </p:nvSpPr>
          <p:spPr>
            <a:xfrm>
              <a:off x="3260207" y="5671662"/>
              <a:ext cx="787231" cy="3232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大规模</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分布式训练</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p:cNvSpPr txBox="1"/>
            <p:nvPr/>
          </p:nvSpPr>
          <p:spPr>
            <a:xfrm>
              <a:off x="4137046" y="5660062"/>
              <a:ext cx="779076" cy="346468"/>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a:defRPr sz="3000" b="0" spc="187">
                  <a:solidFill>
                    <a:srgbClr val="FFFFFF"/>
                  </a:solidFill>
                  <a:latin typeface="PingFang SC Regular"/>
                  <a:ea typeface="PingFang SC Regular"/>
                  <a:cs typeface="PingFang SC Regular"/>
                  <a:sym typeface="PingFang SC Regular"/>
                </a:defRPr>
              </a:lvl1pPr>
            </a:lstStyle>
            <a:p>
              <a:pPr algn="ctr">
                <a:lnSpc>
                  <a:spcPct val="120000"/>
                </a:lnSpc>
              </a:pPr>
              <a:r>
                <a:rPr sz="12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工业级</a:t>
              </a:r>
              <a:endParaRPr lang="en-US" altLang="zh-CN" sz="12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0000"/>
                </a:lnSpc>
              </a:pPr>
              <a:r>
                <a:rPr sz="12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数据处理</a:t>
              </a:r>
              <a:endParaRPr sz="12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p:cNvSpPr txBox="1"/>
            <p:nvPr/>
          </p:nvSpPr>
          <p:spPr>
            <a:xfrm>
              <a:off x="6009416" y="5168397"/>
              <a:ext cx="1242611" cy="40793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spc="300">
                  <a:solidFill>
                    <a:srgbClr val="FFFFFF"/>
                  </a:solidFill>
                  <a:latin typeface="PingFang SC Regular"/>
                  <a:ea typeface="PingFang SC Regular"/>
                  <a:cs typeface="PingFang SC Regular"/>
                  <a:sym typeface="PingFang SC Regular"/>
                </a:defRPr>
              </a:lvl1pPr>
            </a:lstStyle>
            <a:p>
              <a:pPr algn="ctr">
                <a:lnSpc>
                  <a:spcPct val="120000"/>
                </a:lnSpc>
              </a:pPr>
              <a:r>
                <a:rPr sz="1200" spc="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预测</a:t>
              </a:r>
            </a:p>
          </p:txBody>
        </p:sp>
        <p:sp>
          <p:nvSpPr>
            <p:cNvPr id="42" name="矩形"/>
            <p:cNvSpPr txBox="1"/>
            <p:nvPr/>
          </p:nvSpPr>
          <p:spPr>
            <a:xfrm>
              <a:off x="4983977" y="5632307"/>
              <a:ext cx="809617" cy="38577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 Serving</a:t>
              </a:r>
            </a:p>
          </p:txBody>
        </p:sp>
        <p:sp>
          <p:nvSpPr>
            <p:cNvPr id="43" name="矩形"/>
            <p:cNvSpPr txBox="1"/>
            <p:nvPr/>
          </p:nvSpPr>
          <p:spPr>
            <a:xfrm>
              <a:off x="5801126" y="5609880"/>
              <a:ext cx="850464" cy="408200"/>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 Mobile</a:t>
              </a:r>
            </a:p>
          </p:txBody>
        </p:sp>
        <p:sp>
          <p:nvSpPr>
            <p:cNvPr id="44" name="矩形"/>
            <p:cNvSpPr txBox="1"/>
            <p:nvPr/>
          </p:nvSpPr>
          <p:spPr>
            <a:xfrm>
              <a:off x="6688800" y="5654554"/>
              <a:ext cx="702415" cy="34037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PaddleSlim</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p:cNvSpPr txBox="1"/>
            <p:nvPr/>
          </p:nvSpPr>
          <p:spPr>
            <a:xfrm>
              <a:off x="7523515" y="5691756"/>
              <a:ext cx="711231" cy="238400"/>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安全与加密</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p:cNvSpPr txBox="1"/>
            <p:nvPr/>
          </p:nvSpPr>
          <p:spPr>
            <a:xfrm>
              <a:off x="1852972" y="4740369"/>
              <a:ext cx="949938" cy="3232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PaddleRec</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p:cNvSpPr txBox="1"/>
            <p:nvPr/>
          </p:nvSpPr>
          <p:spPr>
            <a:xfrm>
              <a:off x="3616878" y="4763518"/>
              <a:ext cx="942709" cy="3232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PaddleNLP</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p:cNvSpPr txBox="1"/>
            <p:nvPr/>
          </p:nvSpPr>
          <p:spPr>
            <a:xfrm>
              <a:off x="5359510" y="4778982"/>
              <a:ext cx="895442" cy="3232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PaddleCV</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文本框 3"/>
            <p:cNvSpPr txBox="1"/>
            <p:nvPr/>
          </p:nvSpPr>
          <p:spPr>
            <a:xfrm>
              <a:off x="674712" y="5044254"/>
              <a:ext cx="711231" cy="229459"/>
            </a:xfrm>
            <a:prstGeom prst="rect">
              <a:avLst/>
            </a:prstGeom>
            <a:ln w="3175">
              <a:miter lim="400000"/>
            </a:ln>
            <a:extLst>
              <a:ext uri="{C572A759-6A51-4108-AA02-DFA0A04FC94B}">
                <ma14:wrappingTextBoxFlag xmlns:ma14="http://schemas.microsoft.com/office/mac/drawingml/2011/main" xmlns="" val="1"/>
              </a:ext>
            </a:extLst>
          </p:spPr>
          <p:txBody>
            <a:bodyPr lIns="12905" tIns="12905" rIns="12905" bIns="12905"/>
            <a:lstStyle>
              <a:lvl1pPr>
                <a:defRPr sz="3600" b="0" spc="180">
                  <a:solidFill>
                    <a:srgbClr val="FFFFFF"/>
                  </a:solidFill>
                  <a:latin typeface="PingFang SC Regular"/>
                  <a:ea typeface="PingFang SC Regular"/>
                  <a:cs typeface="PingFang SC Regular"/>
                  <a:sym typeface="PingFang SC Regular"/>
                </a:defRPr>
              </a:lvl1pPr>
            </a:lstStyle>
            <a:p>
              <a:pPr algn="ctr">
                <a:lnSpc>
                  <a:spcPct val="120000"/>
                </a:lnSpc>
              </a:pPr>
              <a:r>
                <a:rPr sz="14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核心框架</a:t>
              </a:r>
              <a:endParaRPr sz="14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文本框 128"/>
            <p:cNvSpPr txBox="1"/>
            <p:nvPr/>
          </p:nvSpPr>
          <p:spPr>
            <a:xfrm>
              <a:off x="659324" y="3815992"/>
              <a:ext cx="731204" cy="229459"/>
            </a:xfrm>
            <a:prstGeom prst="rect">
              <a:avLst/>
            </a:prstGeom>
            <a:ln w="3175">
              <a:miter lim="400000"/>
            </a:ln>
            <a:extLst>
              <a:ext uri="{C572A759-6A51-4108-AA02-DFA0A04FC94B}">
                <ma14:wrappingTextBoxFlag xmlns:ma14="http://schemas.microsoft.com/office/mac/drawingml/2011/main" xmlns="" val="1"/>
              </a:ext>
            </a:extLst>
          </p:spPr>
          <p:txBody>
            <a:bodyPr lIns="12905" tIns="12905" rIns="12905" bIns="12905"/>
            <a:lstStyle>
              <a:lvl1pPr>
                <a:defRPr sz="3600" b="0" spc="180">
                  <a:solidFill>
                    <a:srgbClr val="FFFFFF"/>
                  </a:solidFill>
                  <a:latin typeface="PingFang SC Regular"/>
                  <a:ea typeface="PingFang SC Regular"/>
                  <a:cs typeface="PingFang SC Regular"/>
                  <a:sym typeface="PingFang SC Regular"/>
                </a:defRPr>
              </a:lvl1pPr>
            </a:lstStyle>
            <a:p>
              <a:pPr algn="ctr">
                <a:lnSpc>
                  <a:spcPct val="120000"/>
                </a:lnSpc>
              </a:pPr>
              <a:r>
                <a:rPr sz="14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工具组件</a:t>
              </a:r>
              <a:endParaRPr sz="14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p:cNvSpPr txBox="1"/>
            <p:nvPr/>
          </p:nvSpPr>
          <p:spPr>
            <a:xfrm>
              <a:off x="4962096" y="3653352"/>
              <a:ext cx="1004957" cy="46205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VisualDL</a:t>
              </a:r>
              <a:endParaRPr sz="4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训练可视化工具</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p:cNvSpPr txBox="1"/>
            <p:nvPr/>
          </p:nvSpPr>
          <p:spPr>
            <a:xfrm>
              <a:off x="1420775" y="3640119"/>
              <a:ext cx="1113746" cy="511651"/>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PaddleHub</a:t>
              </a:r>
              <a:endParaRPr sz="4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迁移学习</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p:cNvSpPr txBox="1"/>
            <p:nvPr/>
          </p:nvSpPr>
          <p:spPr>
            <a:xfrm>
              <a:off x="2723870" y="3655300"/>
              <a:ext cx="848769" cy="511651"/>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PARL</a:t>
              </a:r>
              <a:endParaRPr sz="4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强化学习</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p:cNvSpPr txBox="1"/>
            <p:nvPr/>
          </p:nvSpPr>
          <p:spPr>
            <a:xfrm>
              <a:off x="5983736" y="3671056"/>
              <a:ext cx="1207594" cy="4548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EDL</a:t>
              </a:r>
              <a:endParaRPr sz="4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弹性深度学习计算</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EasyDL"/>
            <p:cNvSpPr txBox="1"/>
            <p:nvPr/>
          </p:nvSpPr>
          <p:spPr>
            <a:xfrm>
              <a:off x="1808106" y="3035647"/>
              <a:ext cx="1673488" cy="401977"/>
            </a:xfrm>
            <a:prstGeom prst="rect">
              <a:avLst/>
            </a:prstGeom>
            <a:ln w="3175">
              <a:miter lim="400000"/>
            </a:ln>
            <a:extLst>
              <a:ext uri="{C572A759-6A51-4108-AA02-DFA0A04FC94B}">
                <ma14:wrappingTextBoxFlag xmlns:ma14="http://schemas.microsoft.com/office/mac/drawingml/2011/main" xmlns="" val="1"/>
              </a:ext>
            </a:extLst>
          </p:spPr>
          <p:txBody>
            <a:bodyPr lIns="10584" tIns="10584" rIns="10584" bIns="10584" anchor="ctr"/>
            <a:lstStyle/>
            <a:p>
              <a:pPr algn="ctr">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EasyDL</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零基础定制化训练和服务平台</a:t>
              </a: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56" name="EasyDL"/>
            <p:cNvSpPr txBox="1"/>
            <p:nvPr/>
          </p:nvSpPr>
          <p:spPr>
            <a:xfrm>
              <a:off x="3913905" y="3051852"/>
              <a:ext cx="1927238" cy="369565"/>
            </a:xfrm>
            <a:prstGeom prst="rect">
              <a:avLst/>
            </a:prstGeom>
            <a:ln w="3175">
              <a:miter lim="400000"/>
            </a:ln>
            <a:extLst>
              <a:ext uri="{C572A759-6A51-4108-AA02-DFA0A04FC94B}">
                <ma14:wrappingTextBoxFlag xmlns:ma14="http://schemas.microsoft.com/office/mac/drawingml/2011/main" xmlns="" val="1"/>
              </a:ext>
            </a:extLst>
          </p:spPr>
          <p:txBody>
            <a:bodyPr lIns="10584" tIns="10584" rIns="10584" bIns="10584" anchor="ctr"/>
            <a:lstStyle/>
            <a:p>
              <a:pPr algn="ctr">
                <a:lnSpc>
                  <a:spcPct val="120000"/>
                </a:lnSpc>
                <a:defRPr sz="3000" b="0" spc="150">
                  <a:solidFill>
                    <a:srgbClr val="FFFFFF"/>
                  </a:solidFill>
                  <a:latin typeface="PingFang SC Regular"/>
                  <a:ea typeface="PingFang SC Regular"/>
                  <a:cs typeface="PingFang SC Regular"/>
                  <a:sym typeface="PingFang SC Regular"/>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AI Studio</a:t>
              </a:r>
            </a:p>
            <a:p>
              <a:pPr algn="ctr">
                <a:lnSpc>
                  <a:spcPct val="120000"/>
                </a:lnSpc>
                <a:defRPr sz="3000" b="0" spc="150">
                  <a:solidFill>
                    <a:srgbClr val="FFFFFF"/>
                  </a:solidFill>
                  <a:latin typeface="PingFang SC Regular"/>
                  <a:ea typeface="PingFang SC Regular"/>
                  <a:cs typeface="PingFang SC Regular"/>
                  <a:sym typeface="PingFang SC Regular"/>
                </a:defRPr>
              </a:pPr>
              <a:r>
                <a:rPr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一站式开发平台</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文本框 157"/>
            <p:cNvSpPr txBox="1"/>
            <p:nvPr/>
          </p:nvSpPr>
          <p:spPr>
            <a:xfrm>
              <a:off x="664726" y="3118927"/>
              <a:ext cx="731204" cy="238400"/>
            </a:xfrm>
            <a:prstGeom prst="rect">
              <a:avLst/>
            </a:prstGeom>
            <a:ln w="3175">
              <a:miter lim="400000"/>
            </a:ln>
            <a:extLst>
              <a:ext uri="{C572A759-6A51-4108-AA02-DFA0A04FC94B}">
                <ma14:wrappingTextBoxFlag xmlns:ma14="http://schemas.microsoft.com/office/mac/drawingml/2011/main" xmlns="" val="1"/>
              </a:ext>
            </a:extLst>
          </p:spPr>
          <p:txBody>
            <a:bodyPr lIns="12905" tIns="12905" rIns="12905" bIns="12905"/>
            <a:lstStyle>
              <a:lvl1pPr>
                <a:defRPr sz="3600" b="0" spc="180">
                  <a:solidFill>
                    <a:srgbClr val="FFFFFF"/>
                  </a:solidFill>
                  <a:latin typeface="PingFang SC Regular"/>
                  <a:ea typeface="PingFang SC Regular"/>
                  <a:cs typeface="PingFang SC Regular"/>
                  <a:sym typeface="PingFang SC Regular"/>
                </a:defRPr>
              </a:lvl1pPr>
            </a:lstStyle>
            <a:p>
              <a:pPr algn="ctr">
                <a:lnSpc>
                  <a:spcPct val="120000"/>
                </a:lnSpc>
              </a:pPr>
              <a:r>
                <a:rPr sz="1400" spc="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服务平台</a:t>
              </a:r>
              <a:endParaRPr sz="1400" spc="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45">
              <a:extLst>
                <a:ext uri="{FF2B5EF4-FFF2-40B4-BE49-F238E27FC236}">
                  <a16:creationId xmlns:a16="http://schemas.microsoft.com/office/drawing/2014/main" xmlns="" id="{7B169C28-3E07-054D-8825-1353853DA376}"/>
                </a:ext>
              </a:extLst>
            </p:cNvPr>
            <p:cNvSpPr/>
            <p:nvPr/>
          </p:nvSpPr>
          <p:spPr>
            <a:xfrm>
              <a:off x="6045992" y="2957314"/>
              <a:ext cx="2214919" cy="553841"/>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EasyDL">
              <a:extLst>
                <a:ext uri="{FF2B5EF4-FFF2-40B4-BE49-F238E27FC236}">
                  <a16:creationId xmlns:a16="http://schemas.microsoft.com/office/drawing/2014/main" xmlns="" id="{614F476A-55E8-9D45-9DCF-6FA7DCB90F85}"/>
                </a:ext>
              </a:extLst>
            </p:cNvPr>
            <p:cNvSpPr txBox="1"/>
            <p:nvPr/>
          </p:nvSpPr>
          <p:spPr>
            <a:xfrm>
              <a:off x="6178005" y="3049198"/>
              <a:ext cx="1927238" cy="369565"/>
            </a:xfrm>
            <a:prstGeom prst="rect">
              <a:avLst/>
            </a:prstGeom>
            <a:ln w="3175">
              <a:miter lim="400000"/>
            </a:ln>
            <a:extLst>
              <a:ext uri="{C572A759-6A51-4108-AA02-DFA0A04FC94B}">
                <ma14:wrappingTextBoxFlag xmlns:ma14="http://schemas.microsoft.com/office/mac/drawingml/2011/main" xmlns="" val="1"/>
              </a:ext>
            </a:extLst>
          </p:spPr>
          <p:txBody>
            <a:bodyPr lIns="10584" tIns="10584" rIns="10584" bIns="10584" anchor="ctr"/>
            <a:lstStyle/>
            <a:p>
              <a:pPr algn="ctr">
                <a:lnSpc>
                  <a:spcPct val="120000"/>
                </a:lnSpc>
                <a:defRPr sz="3000" b="0" spc="150">
                  <a:solidFill>
                    <a:srgbClr val="FFFFFF"/>
                  </a:solidFill>
                  <a:latin typeface="PingFang SC Regular"/>
                  <a:ea typeface="PingFang SC Regular"/>
                  <a:cs typeface="PingFang SC Regular"/>
                  <a:sym typeface="PingFang SC Regular"/>
                </a:defRPr>
              </a:pPr>
              <a:r>
                <a:rPr lang="en"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EasyEdge</a:t>
              </a:r>
              <a:endParaRPr lang="e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0000"/>
                </a:lnSpc>
                <a:defRPr sz="3000" b="0" spc="150">
                  <a:solidFill>
                    <a:srgbClr val="FFFFFF"/>
                  </a:solidFill>
                  <a:latin typeface="PingFang SC Regular"/>
                  <a:ea typeface="PingFang SC Regular"/>
                  <a:cs typeface="PingFang SC Regular"/>
                  <a:sym typeface="PingFang SC Regular"/>
                </a:defRPr>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端计算模型生成平台</a:t>
              </a:r>
            </a:p>
          </p:txBody>
        </p:sp>
        <p:sp>
          <p:nvSpPr>
            <p:cNvPr id="60" name="矩形 49">
              <a:extLst>
                <a:ext uri="{FF2B5EF4-FFF2-40B4-BE49-F238E27FC236}">
                  <a16:creationId xmlns:a16="http://schemas.microsoft.com/office/drawing/2014/main" xmlns="" id="{9B203120-9AE2-8D44-9152-E549609B40BD}"/>
                </a:ext>
              </a:extLst>
            </p:cNvPr>
            <p:cNvSpPr/>
            <p:nvPr/>
          </p:nvSpPr>
          <p:spPr>
            <a:xfrm>
              <a:off x="7180911" y="3590452"/>
              <a:ext cx="1080000" cy="621133"/>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a:extLst>
                <a:ext uri="{FF2B5EF4-FFF2-40B4-BE49-F238E27FC236}">
                  <a16:creationId xmlns:a16="http://schemas.microsoft.com/office/drawing/2014/main" xmlns="" id="{E0BBEDB6-D35C-334A-886F-63F6FF82C4D6}"/>
                </a:ext>
              </a:extLst>
            </p:cNvPr>
            <p:cNvSpPr txBox="1"/>
            <p:nvPr/>
          </p:nvSpPr>
          <p:spPr>
            <a:xfrm>
              <a:off x="7118055" y="3655902"/>
              <a:ext cx="1207594" cy="4548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lang="e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PGL</a:t>
              </a:r>
            </a:p>
            <a:p>
              <a:pPr algn="ctr" defTabSz="247941">
                <a:lnSpc>
                  <a:spcPct val="120000"/>
                </a:lnSpc>
                <a:defRPr sz="3000" b="0" spc="150">
                  <a:solidFill>
                    <a:srgbClr val="FFFFFF"/>
                  </a:solidFill>
                  <a:latin typeface="PingFang SC Regular"/>
                  <a:ea typeface="PingFang SC Regular"/>
                  <a:cs typeface="PingFang SC Regular"/>
                  <a:sym typeface="PingFang SC Regular"/>
                </a:defRPr>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图神经网络</a:t>
              </a:r>
            </a:p>
          </p:txBody>
        </p:sp>
        <p:sp>
          <p:nvSpPr>
            <p:cNvPr id="62" name="EasyDL">
              <a:extLst>
                <a:ext uri="{FF2B5EF4-FFF2-40B4-BE49-F238E27FC236}">
                  <a16:creationId xmlns:a16="http://schemas.microsoft.com/office/drawing/2014/main" xmlns="" id="{85F5EACA-0EA2-EF44-83FC-1CFAA3B00B35}"/>
                </a:ext>
              </a:extLst>
            </p:cNvPr>
            <p:cNvSpPr txBox="1"/>
            <p:nvPr/>
          </p:nvSpPr>
          <p:spPr>
            <a:xfrm>
              <a:off x="3342637" y="3718140"/>
              <a:ext cx="1927238" cy="369565"/>
            </a:xfrm>
            <a:prstGeom prst="rect">
              <a:avLst/>
            </a:prstGeom>
            <a:ln w="3175">
              <a:miter lim="400000"/>
            </a:ln>
            <a:extLst>
              <a:ext uri="{C572A759-6A51-4108-AA02-DFA0A04FC94B}">
                <ma14:wrappingTextBoxFlag xmlns:ma14="http://schemas.microsoft.com/office/mac/drawingml/2011/main" xmlns="" val="1"/>
              </a:ext>
            </a:extLst>
          </p:spPr>
          <p:txBody>
            <a:bodyPr lIns="10584" tIns="10584" rIns="10584" bIns="10584" anchor="ctr"/>
            <a:lstStyle/>
            <a:p>
              <a:pPr algn="ctr">
                <a:lnSpc>
                  <a:spcPct val="120000"/>
                </a:lnSpc>
                <a:defRPr sz="3000" b="0" spc="150">
                  <a:solidFill>
                    <a:srgbClr val="FFFFFF"/>
                  </a:solidFill>
                  <a:latin typeface="PingFang SC Regular"/>
                  <a:ea typeface="PingFang SC Regular"/>
                  <a:cs typeface="PingFang SC Regular"/>
                  <a:sym typeface="PingFang SC Regular"/>
                </a:defRPr>
              </a:pPr>
              <a:r>
                <a:rPr lang="en-US" altLang="zh-Hans" sz="1200" spc="1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AutoDL</a:t>
              </a:r>
              <a:r>
                <a:rPr lang="zh-Hans" altLang="en-US" sz="1200" spc="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Hans" sz="1200" spc="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Design</a:t>
              </a:r>
            </a:p>
            <a:p>
              <a:pPr algn="ctr">
                <a:lnSpc>
                  <a:spcPct val="120000"/>
                </a:lnSpc>
                <a:defRPr sz="3000" b="0" spc="150">
                  <a:solidFill>
                    <a:srgbClr val="FFFFFF"/>
                  </a:solidFill>
                  <a:latin typeface="PingFang SC Regular"/>
                  <a:ea typeface="PingFang SC Regular"/>
                  <a:cs typeface="PingFang SC Regular"/>
                  <a:sym typeface="PingFang SC Regular"/>
                </a:defRPr>
              </a:pPr>
              <a:r>
                <a:rPr lang="zh-Hans" altLang="en-US" sz="1200" spc="1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自动化网络结构</a:t>
              </a:r>
              <a:r>
                <a:rPr lang="zh-Hans" altLang="en-US" sz="1200" spc="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设计</a:t>
              </a:r>
              <a:endParaRPr sz="1200" spc="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44">
              <a:extLst>
                <a:ext uri="{FF2B5EF4-FFF2-40B4-BE49-F238E27FC236}">
                  <a16:creationId xmlns:a16="http://schemas.microsoft.com/office/drawing/2014/main" xmlns="" id="{CF19FFD2-B152-5940-B2E2-9C81D63917A5}"/>
                </a:ext>
              </a:extLst>
            </p:cNvPr>
            <p:cNvSpPr/>
            <p:nvPr/>
          </p:nvSpPr>
          <p:spPr>
            <a:xfrm>
              <a:off x="6685262" y="4740369"/>
              <a:ext cx="1575649" cy="369565"/>
            </a:xfrm>
            <a:prstGeom prst="rect">
              <a:avLst/>
            </a:prstGeom>
            <a:solidFill>
              <a:srgbClr val="3259CA"/>
            </a:solidFill>
            <a:ln w="12700">
              <a:miter lim="400000"/>
            </a:ln>
          </p:spPr>
          <p:txBody>
            <a:bodyPr lIns="12905" tIns="12905" rIns="12905" bIns="12905" anchor="ctr"/>
            <a:lstStyle/>
            <a:p>
              <a:pPr algn="ctr">
                <a:lnSpc>
                  <a:spcPct val="120000"/>
                </a:lnSpc>
                <a:defRPr sz="3000" b="0">
                  <a:solidFill>
                    <a:srgbClr val="FFFFFF"/>
                  </a:solidFill>
                  <a:latin typeface="微软雅黑"/>
                  <a:ea typeface="微软雅黑"/>
                  <a:cs typeface="微软雅黑"/>
                  <a:sym typeface="微软雅黑"/>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a:extLst>
                <a:ext uri="{FF2B5EF4-FFF2-40B4-BE49-F238E27FC236}">
                  <a16:creationId xmlns:a16="http://schemas.microsoft.com/office/drawing/2014/main" xmlns="" id="{3CABBAD1-313D-E34D-A493-C50F34F983CF}"/>
                </a:ext>
              </a:extLst>
            </p:cNvPr>
            <p:cNvSpPr txBox="1"/>
            <p:nvPr/>
          </p:nvSpPr>
          <p:spPr>
            <a:xfrm>
              <a:off x="7025365" y="4763518"/>
              <a:ext cx="895442" cy="323267"/>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lstStyle>
              <a:lvl1pPr defTabSz="743959">
                <a:defRPr sz="3000" b="0">
                  <a:solidFill>
                    <a:srgbClr val="FFFFFF"/>
                  </a:solidFill>
                  <a:latin typeface="PingFang SC Regular"/>
                  <a:ea typeface="PingFang SC Regular"/>
                  <a:cs typeface="PingFang SC Regular"/>
                  <a:sym typeface="PingFang SC Regular"/>
                </a:defRPr>
              </a:lvl1pPr>
            </a:lstStyle>
            <a:p>
              <a:pPr algn="ctr">
                <a:lnSpc>
                  <a:spcPct val="120000"/>
                </a:lnSpc>
              </a:pPr>
              <a:r>
                <a:rPr lang="en-US" altLang="zh-Hans"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PaddleSpeech</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5548347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9253" y="336030"/>
            <a:ext cx="1159885" cy="652007"/>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目录</a:t>
            </a:r>
          </a:p>
        </p:txBody>
      </p:sp>
      <p:sp>
        <p:nvSpPr>
          <p:cNvPr id="17" name="圆角矩形 16"/>
          <p:cNvSpPr/>
          <p:nvPr/>
        </p:nvSpPr>
        <p:spPr>
          <a:xfrm>
            <a:off x="3512997" y="181801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飞桨总体介绍</a:t>
            </a:r>
          </a:p>
        </p:txBody>
      </p:sp>
      <p:sp>
        <p:nvSpPr>
          <p:cNvPr id="18" name="圆角矩形 17"/>
          <p:cNvSpPr/>
          <p:nvPr/>
        </p:nvSpPr>
        <p:spPr>
          <a:xfrm>
            <a:off x="3512997" y="2771203"/>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飞桨核心框架</a:t>
            </a:r>
          </a:p>
        </p:txBody>
      </p:sp>
      <p:sp>
        <p:nvSpPr>
          <p:cNvPr id="20" name="圆角矩形 19"/>
          <p:cNvSpPr/>
          <p:nvPr/>
        </p:nvSpPr>
        <p:spPr>
          <a:xfrm>
            <a:off x="3512997" y="372439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飞桨工具组件与服务平台</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3512997" y="467757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飞桨行业应用</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4534063"/>
      </p:ext>
    </p:extLst>
  </p:cSld>
  <p:clrMapOvr>
    <a:masterClrMapping/>
  </p:clrMapOvr>
  <mc:AlternateContent xmlns:mc="http://schemas.openxmlformats.org/markup-compatibility/2006" xmlns:p14="http://schemas.microsoft.com/office/powerpoint/2010/main">
    <mc:Choice Requires="p14">
      <p:transition spd="slow" p14:dur="2000" advTm="993"/>
    </mc:Choice>
    <mc:Fallback xmlns="">
      <p:transition spd="slow" advTm="993"/>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3216</TotalTime>
  <Words>2530</Words>
  <Application>Microsoft Office PowerPoint</Application>
  <PresentationFormat>宽屏</PresentationFormat>
  <Paragraphs>252</Paragraphs>
  <Slides>30</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Arial Unicode MS</vt:lpstr>
      <vt:lpstr>PingFang SC Regular</vt:lpstr>
      <vt:lpstr>黑体</vt:lpstr>
      <vt:lpstr>黑体-简</vt:lpstr>
      <vt:lpstr>华文黑体</vt:lpstr>
      <vt:lpstr>宋体</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wenxiaoxin</cp:lastModifiedBy>
  <cp:revision>121</cp:revision>
  <cp:lastPrinted>2018-12-20T23:53:18Z</cp:lastPrinted>
  <dcterms:created xsi:type="dcterms:W3CDTF">2018-11-24T02:26:44Z</dcterms:created>
  <dcterms:modified xsi:type="dcterms:W3CDTF">2019-08-16T10:35:40Z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2052-1.2.6.548</vt:lpwstr>
  </property>
</Properties>
</file>